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37"/>
  </p:notesMasterIdLst>
  <p:handoutMasterIdLst>
    <p:handoutMasterId r:id="rId38"/>
  </p:handoutMasterIdLst>
  <p:sldIdLst>
    <p:sldId id="271" r:id="rId2"/>
    <p:sldId id="319" r:id="rId3"/>
    <p:sldId id="317" r:id="rId4"/>
    <p:sldId id="318" r:id="rId5"/>
    <p:sldId id="338" r:id="rId6"/>
    <p:sldId id="316" r:id="rId7"/>
    <p:sldId id="315" r:id="rId8"/>
    <p:sldId id="320" r:id="rId9"/>
    <p:sldId id="314" r:id="rId10"/>
    <p:sldId id="321" r:id="rId11"/>
    <p:sldId id="337" r:id="rId12"/>
    <p:sldId id="340" r:id="rId13"/>
    <p:sldId id="341" r:id="rId14"/>
    <p:sldId id="322" r:id="rId15"/>
    <p:sldId id="323" r:id="rId16"/>
    <p:sldId id="324" r:id="rId17"/>
    <p:sldId id="325" r:id="rId18"/>
    <p:sldId id="326" r:id="rId19"/>
    <p:sldId id="327" r:id="rId20"/>
    <p:sldId id="352" r:id="rId21"/>
    <p:sldId id="328" r:id="rId22"/>
    <p:sldId id="329" r:id="rId23"/>
    <p:sldId id="351" r:id="rId24"/>
    <p:sldId id="346" r:id="rId25"/>
    <p:sldId id="330" r:id="rId26"/>
    <p:sldId id="335" r:id="rId27"/>
    <p:sldId id="348" r:id="rId28"/>
    <p:sldId id="347" r:id="rId29"/>
    <p:sldId id="331" r:id="rId30"/>
    <p:sldId id="350" r:id="rId31"/>
    <p:sldId id="332" r:id="rId32"/>
    <p:sldId id="333" r:id="rId33"/>
    <p:sldId id="334" r:id="rId34"/>
    <p:sldId id="349" r:id="rId35"/>
    <p:sldId id="339" r:id="rId36"/>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Myriad Pro" panose="020B050303040302020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2E"/>
    <a:srgbClr val="AF0000"/>
    <a:srgbClr val="BF2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86251" autoAdjust="0"/>
  </p:normalViewPr>
  <p:slideViewPr>
    <p:cSldViewPr>
      <p:cViewPr varScale="1">
        <p:scale>
          <a:sx n="98" d="100"/>
          <a:sy n="98" d="100"/>
        </p:scale>
        <p:origin x="1734" y="90"/>
      </p:cViewPr>
      <p:guideLst>
        <p:guide orient="horz"/>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10/12/2023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10/12/2023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a:t>
            </a:fld>
            <a:endParaRPr lang="en-US"/>
          </a:p>
        </p:txBody>
      </p:sp>
    </p:spTree>
    <p:extLst>
      <p:ext uri="{BB962C8B-B14F-4D97-AF65-F5344CB8AC3E}">
        <p14:creationId xmlns:p14="http://schemas.microsoft.com/office/powerpoint/2010/main" val="107024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found that improvements in the field of localization and state-estimation can be made in the areas of magnetometer-less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 </a:t>
            </a:r>
            <a:r>
              <a:rPr lang="en-US" sz="1200" dirty="0"/>
              <a:t>Provide examples of sensor data (during presentation)</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10</a:t>
            </a:fld>
            <a:endParaRPr lang="en-US"/>
          </a:p>
        </p:txBody>
      </p:sp>
    </p:spTree>
    <p:extLst>
      <p:ext uri="{BB962C8B-B14F-4D97-AF65-F5344CB8AC3E}">
        <p14:creationId xmlns:p14="http://schemas.microsoft.com/office/powerpoint/2010/main" val="424916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provide refresher into algorithm</a:t>
            </a:r>
          </a:p>
          <a:p>
            <a:r>
              <a:rPr lang="en-US" dirty="0"/>
              <a:t>- optimal estimator for linear systems</a:t>
            </a:r>
          </a:p>
          <a:p>
            <a:r>
              <a:rPr lang="en-US" dirty="0"/>
              <a:t>- follows predict and update model </a:t>
            </a:r>
            <a:r>
              <a:rPr lang="en-US" sz="1800" dirty="0">
                <a:effectLst/>
                <a:latin typeface="Times New Roman" panose="02020603050405020304" pitchFamily="18" charset="0"/>
                <a:ea typeface="Calibri" panose="020F0502020204030204" pitchFamily="34" charset="0"/>
              </a:rPr>
              <a:t>where it will use a series of noisy measurements observed in time and produce estimates of unknown variables by keeping track of the estimated states of the system and uncertainty of those states</a:t>
            </a:r>
          </a:p>
          <a:p>
            <a:r>
              <a:rPr lang="en-US" sz="1800" dirty="0">
                <a:effectLst/>
                <a:latin typeface="Times New Roman" panose="02020603050405020304" pitchFamily="18" charset="0"/>
              </a:rPr>
              <a:t>- examples</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11</a:t>
            </a:fld>
            <a:endParaRPr lang="en-US"/>
          </a:p>
        </p:txBody>
      </p:sp>
    </p:spTree>
    <p:extLst>
      <p:ext uri="{BB962C8B-B14F-4D97-AF65-F5344CB8AC3E}">
        <p14:creationId xmlns:p14="http://schemas.microsoft.com/office/powerpoint/2010/main" val="3433246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most systems are not linear in real world</a:t>
            </a:r>
          </a:p>
          <a:p>
            <a:r>
              <a:rPr lang="en-US" dirty="0"/>
              <a:t>- EKF is extension for nonlinear systems</a:t>
            </a:r>
          </a:p>
          <a:p>
            <a:r>
              <a:rPr lang="en-US" dirty="0"/>
              <a:t>- linearizes using Jacobian and Taylor expansions</a:t>
            </a:r>
          </a:p>
        </p:txBody>
      </p:sp>
      <p:sp>
        <p:nvSpPr>
          <p:cNvPr id="4" name="Slide Number Placeholder 3"/>
          <p:cNvSpPr>
            <a:spLocks noGrp="1"/>
          </p:cNvSpPr>
          <p:nvPr>
            <p:ph type="sldNum" sz="quarter" idx="5"/>
          </p:nvPr>
        </p:nvSpPr>
        <p:spPr/>
        <p:txBody>
          <a:bodyPr/>
          <a:lstStyle/>
          <a:p>
            <a:fld id="{29BF22EF-CF13-4EA3-BA93-BBE40C153887}" type="slidenum">
              <a:rPr lang="en-US" smtClean="0"/>
              <a:t>12</a:t>
            </a:fld>
            <a:endParaRPr lang="en-US"/>
          </a:p>
        </p:txBody>
      </p:sp>
    </p:spTree>
    <p:extLst>
      <p:ext uri="{BB962C8B-B14F-4D97-AF65-F5344CB8AC3E}">
        <p14:creationId xmlns:p14="http://schemas.microsoft.com/office/powerpoint/2010/main" val="400184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one has the option to augment states from one subsystem to another or cascade Kalman Filters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summarized as having a lower computational requirement and in turn a higher data rate and stronger real-time performance due to the simplicity of cascaded filters rather than large, augmented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 </a:t>
            </a:r>
            <a:r>
              <a:rPr lang="en-US" sz="1200" dirty="0"/>
              <a:t>Verbally explain why we think cascaded </a:t>
            </a:r>
            <a:r>
              <a:rPr lang="en-US" sz="1200" dirty="0" err="1"/>
              <a:t>kf</a:t>
            </a:r>
            <a:r>
              <a:rPr lang="en-US" sz="1200" dirty="0"/>
              <a:t> is best for us</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13</a:t>
            </a:fld>
            <a:endParaRPr lang="en-US"/>
          </a:p>
        </p:txBody>
      </p:sp>
    </p:spTree>
    <p:extLst>
      <p:ext uri="{BB962C8B-B14F-4D97-AF65-F5344CB8AC3E}">
        <p14:creationId xmlns:p14="http://schemas.microsoft.com/office/powerpoint/2010/main" val="109522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overall flow of the algorithm is as follows: first the sensor data has its bias removed using the bias estimates from the 2</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EKF and then is converted into pose data. The pose data then has its error corrected through the estimates in the 2</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EKF and is passed to the first EKF which uses the mobile robots kinematic model and compensated measurements to provide an optimal estimation of the mobile robot’s states.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14</a:t>
            </a:fld>
            <a:endParaRPr lang="en-US"/>
          </a:p>
        </p:txBody>
      </p:sp>
    </p:spTree>
    <p:extLst>
      <p:ext uri="{BB962C8B-B14F-4D97-AF65-F5344CB8AC3E}">
        <p14:creationId xmlns:p14="http://schemas.microsoft.com/office/powerpoint/2010/main" val="2958619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complementary filter is a quick and effective sensor fusion method for blending accelerometer and gyroscope data</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As recap an accelerometer does not accumulate any measurement bias like a gyroscope does but is noisy and a gyroscope provides accurate estimation over short periods of time but drifts over time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We desire the short-term accuracy of the gyro and long term stability of the accelerometer</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17</a:t>
            </a:fld>
            <a:endParaRPr lang="en-US"/>
          </a:p>
        </p:txBody>
      </p:sp>
    </p:spTree>
    <p:extLst>
      <p:ext uri="{BB962C8B-B14F-4D97-AF65-F5344CB8AC3E}">
        <p14:creationId xmlns:p14="http://schemas.microsoft.com/office/powerpoint/2010/main" val="75487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first Kalman Filter in our algorithm is the course error correction block which uses the Unicycle model mobile robot as its process model</a:t>
            </a:r>
          </a:p>
          <a:p>
            <a:r>
              <a:rPr lang="en-US" sz="1800" dirty="0">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18</a:t>
            </a:fld>
            <a:endParaRPr lang="en-US"/>
          </a:p>
        </p:txBody>
      </p:sp>
    </p:spTree>
    <p:extLst>
      <p:ext uri="{BB962C8B-B14F-4D97-AF65-F5344CB8AC3E}">
        <p14:creationId xmlns:p14="http://schemas.microsoft.com/office/powerpoint/2010/main" val="4145214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process model is adopted from the popular pedestrian </a:t>
            </a:r>
            <a:r>
              <a:rPr lang="en-US" dirty="0" err="1"/>
              <a:t>deadreckoning</a:t>
            </a:r>
            <a:r>
              <a:rPr lang="en-US" dirty="0"/>
              <a:t> </a:t>
            </a:r>
            <a:r>
              <a:rPr lang="en-US" dirty="0" err="1"/>
              <a:t>ekf</a:t>
            </a:r>
            <a:endParaRPr lang="en-US" dirty="0"/>
          </a:p>
          <a:p>
            <a:r>
              <a:rPr lang="en-US" sz="1800" dirty="0">
                <a:effectLst/>
                <a:latin typeface="Times New Roman" panose="02020603050405020304" pitchFamily="18" charset="0"/>
                <a:ea typeface="Calibri" panose="020F0502020204030204" pitchFamily="34" charset="0"/>
              </a:rPr>
              <a:t>- The second Kalman Filter is the error state estimator which has orientation and velocity error as well as the gyroscope and accelerometer bias as its states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input process noise vector w includes </a:t>
            </a:r>
            <a:r>
              <a:rPr lang="en-US" sz="1800" dirty="0" err="1">
                <a:effectLst/>
                <a:latin typeface="Times New Roman" panose="02020603050405020304" pitchFamily="18" charset="0"/>
                <a:ea typeface="Calibri" panose="020F0502020204030204" pitchFamily="34" charset="0"/>
              </a:rPr>
              <a:t>ita</a:t>
            </a:r>
            <a:r>
              <a:rPr lang="en-US" sz="1800" dirty="0">
                <a:effectLst/>
                <a:latin typeface="Times New Roman" panose="02020603050405020304" pitchFamily="18" charset="0"/>
                <a:ea typeface="Calibri" panose="020F0502020204030204" pitchFamily="34" charset="0"/>
              </a:rPr>
              <a:t> g and </a:t>
            </a:r>
            <a:r>
              <a:rPr lang="en-US" sz="1800" dirty="0" err="1">
                <a:effectLst/>
                <a:latin typeface="Times New Roman" panose="02020603050405020304" pitchFamily="18" charset="0"/>
                <a:ea typeface="Calibri" panose="020F0502020204030204" pitchFamily="34" charset="0"/>
              </a:rPr>
              <a:t>ita</a:t>
            </a:r>
            <a:r>
              <a:rPr lang="en-US" sz="1800" dirty="0">
                <a:effectLst/>
                <a:latin typeface="Times New Roman" panose="02020603050405020304" pitchFamily="18" charset="0"/>
                <a:ea typeface="Calibri" panose="020F0502020204030204" pitchFamily="34" charset="0"/>
              </a:rPr>
              <a:t> alpha representing white gaussian noise vectors for the gyroscopes and accelerometer as well as </a:t>
            </a:r>
            <a:r>
              <a:rPr lang="en-US" sz="1800" dirty="0" err="1">
                <a:effectLst/>
                <a:latin typeface="Times New Roman" panose="02020603050405020304" pitchFamily="18" charset="0"/>
                <a:ea typeface="Calibri" panose="020F0502020204030204" pitchFamily="34" charset="0"/>
              </a:rPr>
              <a:t>wg</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wa</a:t>
            </a:r>
            <a:r>
              <a:rPr lang="en-US" sz="1800" dirty="0">
                <a:effectLst/>
                <a:latin typeface="Times New Roman" panose="02020603050405020304" pitchFamily="18" charset="0"/>
                <a:ea typeface="Calibri" panose="020F0502020204030204" pitchFamily="34" charset="0"/>
              </a:rPr>
              <a:t> which are the white gaussian noise processes for the sensor bias models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change in orientation error is described by the summation of the transformed gyro bias and gyro noise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change in velocity error is represented as S, the skew symmetric matrix of acceleration representing vector cross products, multiplied by the orientation error, summed with the transformed accelerometer bias and noise</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the biases of the accelerometer and gyro which are modeled after the first order Gauss-Markov model where beta is the Markov process time constants that model our biases, and the omegas are the noise in our bias models</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21</a:t>
            </a:fld>
            <a:endParaRPr lang="en-US"/>
          </a:p>
        </p:txBody>
      </p:sp>
    </p:spTree>
    <p:extLst>
      <p:ext uri="{BB962C8B-B14F-4D97-AF65-F5344CB8AC3E}">
        <p14:creationId xmlns:p14="http://schemas.microsoft.com/office/powerpoint/2010/main" val="213102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 To illustrate the improvements in estimation using our proposed algorithm, I will be presenting the trajectory estimation in stages</a:t>
            </a:r>
          </a:p>
          <a:p>
            <a:r>
              <a:rPr lang="en-US" sz="1800" dirty="0">
                <a:effectLst/>
                <a:latin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estimation using only the preprocessing methods and trapezoidal integration</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24</a:t>
            </a:fld>
            <a:endParaRPr lang="en-US"/>
          </a:p>
        </p:txBody>
      </p:sp>
    </p:spTree>
    <p:extLst>
      <p:ext uri="{BB962C8B-B14F-4D97-AF65-F5344CB8AC3E}">
        <p14:creationId xmlns:p14="http://schemas.microsoft.com/office/powerpoint/2010/main" val="180209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Times New Roman" panose="02020603050405020304" pitchFamily="18" charset="0"/>
                <a:ea typeface="Calibri" panose="020F0502020204030204" pitchFamily="34" charset="0"/>
              </a:rPr>
              <a:t>The next plot shows the 1</a:t>
            </a:r>
            <a:r>
              <a:rPr lang="en-US" sz="1800" baseline="30000" dirty="0">
                <a:effectLst/>
                <a:latin typeface="Times New Roman" panose="02020603050405020304" pitchFamily="18" charset="0"/>
                <a:ea typeface="Calibri" panose="020F0502020204030204" pitchFamily="34" charset="0"/>
              </a:rPr>
              <a:t>st</a:t>
            </a:r>
            <a:r>
              <a:rPr lang="en-US" sz="1800" dirty="0">
                <a:effectLst/>
                <a:latin typeface="Times New Roman" panose="02020603050405020304" pitchFamily="18" charset="0"/>
                <a:ea typeface="Calibri" panose="020F0502020204030204" pitchFamily="34" charset="0"/>
              </a:rPr>
              <a:t> EKFs estimate with the unicycle model mobile robot process model</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25</a:t>
            </a:fld>
            <a:endParaRPr lang="en-US"/>
          </a:p>
        </p:txBody>
      </p:sp>
    </p:spTree>
    <p:extLst>
      <p:ext uri="{BB962C8B-B14F-4D97-AF65-F5344CB8AC3E}">
        <p14:creationId xmlns:p14="http://schemas.microsoft.com/office/powerpoint/2010/main" val="310352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introduction of localization and robotics</a:t>
            </a:r>
          </a:p>
          <a:p>
            <a:r>
              <a:rPr lang="en-US" dirty="0"/>
              <a:t>- </a:t>
            </a:r>
            <a:r>
              <a:rPr lang="en-US" dirty="0" err="1"/>
              <a:t>prev</a:t>
            </a:r>
            <a:r>
              <a:rPr lang="en-US" dirty="0"/>
              <a:t> relevant work</a:t>
            </a:r>
          </a:p>
          <a:p>
            <a:r>
              <a:rPr lang="en-US" dirty="0"/>
              <a:t>- objective </a:t>
            </a:r>
          </a:p>
          <a:p>
            <a:r>
              <a:rPr lang="en-US" dirty="0"/>
              <a:t>- framework and working details of proposed algorithm</a:t>
            </a:r>
          </a:p>
          <a:p>
            <a:r>
              <a:rPr lang="en-US" dirty="0"/>
              <a:t>- Afterwards, simulation results</a:t>
            </a:r>
          </a:p>
          <a:p>
            <a:r>
              <a:rPr lang="en-US" dirty="0"/>
              <a:t>- then discuss remaining work of thesis</a:t>
            </a:r>
          </a:p>
        </p:txBody>
      </p:sp>
      <p:sp>
        <p:nvSpPr>
          <p:cNvPr id="4" name="Slide Number Placeholder 3"/>
          <p:cNvSpPr>
            <a:spLocks noGrp="1"/>
          </p:cNvSpPr>
          <p:nvPr>
            <p:ph type="sldNum" sz="quarter" idx="5"/>
          </p:nvPr>
        </p:nvSpPr>
        <p:spPr/>
        <p:txBody>
          <a:bodyPr/>
          <a:lstStyle/>
          <a:p>
            <a:fld id="{29BF22EF-CF13-4EA3-BA93-BBE40C153887}" type="slidenum">
              <a:rPr lang="en-US" smtClean="0"/>
              <a:t>2</a:t>
            </a:fld>
            <a:endParaRPr lang="en-US"/>
          </a:p>
        </p:txBody>
      </p:sp>
    </p:spTree>
    <p:extLst>
      <p:ext uri="{BB962C8B-B14F-4D97-AF65-F5344CB8AC3E}">
        <p14:creationId xmlns:p14="http://schemas.microsoft.com/office/powerpoint/2010/main" val="172485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fully compensated trajectory estimation from the cascaded KF framework. The estimation is still slightly off and gives about +/- 15 cm accuracy in position however it can be seen that this algorithm provides a more accurate estimation than the previously mentioned while not requiring an additional sensor to provide additional information</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26</a:t>
            </a:fld>
            <a:endParaRPr lang="en-US"/>
          </a:p>
        </p:txBody>
      </p:sp>
    </p:spTree>
    <p:extLst>
      <p:ext uri="{BB962C8B-B14F-4D97-AF65-F5344CB8AC3E}">
        <p14:creationId xmlns:p14="http://schemas.microsoft.com/office/powerpoint/2010/main" val="2662334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remaining slides on the simulation results show how the states themselves compare to the ground truth generated by our kinematic model. The estimated heading is closely tracking the ground truth with a little noise in the estimate. This proves that our filter is an optimal estimator and is able to accurately track simple states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27</a:t>
            </a:fld>
            <a:endParaRPr lang="en-US"/>
          </a:p>
        </p:txBody>
      </p:sp>
    </p:spTree>
    <p:extLst>
      <p:ext uri="{BB962C8B-B14F-4D97-AF65-F5344CB8AC3E}">
        <p14:creationId xmlns:p14="http://schemas.microsoft.com/office/powerpoint/2010/main" val="3888169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And the same can be said for the estimated velocities. Since these estimates are so close to the ground truth, it creates a bit of skepticism into our modeling of the systems noise and errors, but provides insight into the feasibility of the algorithm</a:t>
            </a:r>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28</a:t>
            </a:fld>
            <a:endParaRPr lang="en-US"/>
          </a:p>
        </p:txBody>
      </p:sp>
    </p:spTree>
    <p:extLst>
      <p:ext uri="{BB962C8B-B14F-4D97-AF65-F5344CB8AC3E}">
        <p14:creationId xmlns:p14="http://schemas.microsoft.com/office/powerpoint/2010/main" val="183579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that the simulation is done, the remaining work for this thesis includes figuring out a fusion method for the incorporation of additional sensor data to provide improved accuracy in pose estimation, development of the algorithm in ROS Gazebo to allow for easily simulating the robot and transferring the program to a physical system.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29</a:t>
            </a:fld>
            <a:endParaRPr lang="en-US"/>
          </a:p>
        </p:txBody>
      </p:sp>
    </p:spTree>
    <p:extLst>
      <p:ext uri="{BB962C8B-B14F-4D97-AF65-F5344CB8AC3E}">
        <p14:creationId xmlns:p14="http://schemas.microsoft.com/office/powerpoint/2010/main" val="220352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incorporation of an additional sensor is made an option so that users are able to use any data that may be readily available to improve the state estimation. For our application, the current idea is to use a vision system which will provide us position information, and from there we will be able to set up a cost function of squared errors and minimize it to find our ideal sensor information. From there the improved data will be passed to the course error correction EKF with the mobile robot process model to carryout the rest of the estimation.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30</a:t>
            </a:fld>
            <a:endParaRPr lang="en-US"/>
          </a:p>
        </p:txBody>
      </p:sp>
    </p:spTree>
    <p:extLst>
      <p:ext uri="{BB962C8B-B14F-4D97-AF65-F5344CB8AC3E}">
        <p14:creationId xmlns:p14="http://schemas.microsoft.com/office/powerpoint/2010/main" val="3639598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parallel, I will be working on developing the algorithm in ROS’s Gazebo simulator environment. Robot Operating System, or ROS, is a common robotics middleware used to interface common hardware components with software packages. With the addition of development in Gazebo, I am able to program the robot using its native programming language and package in a simulator, allowing for quick development without having to constantly upload a program and set up the robot for testing.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31</a:t>
            </a:fld>
            <a:endParaRPr lang="en-US"/>
          </a:p>
        </p:txBody>
      </p:sp>
    </p:spTree>
    <p:extLst>
      <p:ext uri="{BB962C8B-B14F-4D97-AF65-F5344CB8AC3E}">
        <p14:creationId xmlns:p14="http://schemas.microsoft.com/office/powerpoint/2010/main" val="278198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After the ROS Gazebo development is done, the program will be uploaded to the physical system where all the debugging and tuning of noise matrices will take place. Our robot for the experiment is going to be the Sphero-Mini. It is 40mm in diameter, has a 6DOF IMU embedded inside, and has a differential drive mechanism. The workspace for the robot will comprise of an overhead vision system to collect ground truth data on the robot as well as a piece of white poster board to improve color detection for tracking of the robot.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32</a:t>
            </a:fld>
            <a:endParaRPr lang="en-US"/>
          </a:p>
        </p:txBody>
      </p:sp>
    </p:spTree>
    <p:extLst>
      <p:ext uri="{BB962C8B-B14F-4D97-AF65-F5344CB8AC3E}">
        <p14:creationId xmlns:p14="http://schemas.microsoft.com/office/powerpoint/2010/main" val="400662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testing the state estimation algorithm of the robot, we will use a vision-based control package that I developed last year in ROS to provide a desired trajectory and then in parallel will be estimating its pose information using our proposed algorithm. This video here is a demonstration of two robots interacting with each other using color detection for tracking and full-state feedback for control. For our application, one robot will be removed and the remaining robot will be given commands to follow our desired path.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33</a:t>
            </a:fld>
            <a:endParaRPr lang="en-US"/>
          </a:p>
        </p:txBody>
      </p:sp>
    </p:spTree>
    <p:extLst>
      <p:ext uri="{BB962C8B-B14F-4D97-AF65-F5344CB8AC3E}">
        <p14:creationId xmlns:p14="http://schemas.microsoft.com/office/powerpoint/2010/main" val="1878004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800"/>
              </a:spcAft>
              <a:buFont typeface="+mj-l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With the implementation of our algorithm on the physical robotic system, we have a few potential challenges we would like to address. One would be the slip inherent in spherical robots. Typical mobile robots will have wheel slip between the ground and point of contact on the wheel. A spherical robot will have slippage between the wheel and shell of the robot, as well as the shell and ground contact point causing noisy or erroneous measurements. To accommodate for this, we believe it may be necessary to change the workspace of the robot to a platform with a larger coefficient of friction so that the slip will be lessened. Currently on the posterboard, the robot is prone to slip but with slower speeds and a rougher surface, the slip should be reduced. The limit on the speed of the robot should also address the difficulties in interpolated heading error a well as the issue with ROS’s real-time operating abilities. Limiting the speed of the robot should lower the distance traveled over time, and with the distance traveled over time lessened the refresh rate need to accurately capture the robot’s data is lessened as well.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9BF22EF-CF13-4EA3-BA93-BBE40C153887}" type="slidenum">
              <a:rPr lang="en-US" smtClean="0"/>
              <a:t>34</a:t>
            </a:fld>
            <a:endParaRPr lang="en-US"/>
          </a:p>
        </p:txBody>
      </p:sp>
    </p:spTree>
    <p:extLst>
      <p:ext uri="{BB962C8B-B14F-4D97-AF65-F5344CB8AC3E}">
        <p14:creationId xmlns:p14="http://schemas.microsoft.com/office/powerpoint/2010/main" val="2665024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With all aspects of my project being addressed, here is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gantt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chart showing the remaining work and timeline of my thesis. After this proposal, I will begin development of my algorithm in ROS and finish developing the path planning portion of the project. That should be done around the time winter break starts. Then during winter break, I will begin testing and debugging the algorithm on the physical system while in parallel working on implementing the method for incorporating the additional sensor data. Then come spring semester, I am expecting to finish up testing and data acquisition and analysis and begin working on documentation and my thesis defense.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35</a:t>
            </a:fld>
            <a:endParaRPr lang="en-US"/>
          </a:p>
        </p:txBody>
      </p:sp>
    </p:spTree>
    <p:extLst>
      <p:ext uri="{BB962C8B-B14F-4D97-AF65-F5344CB8AC3E}">
        <p14:creationId xmlns:p14="http://schemas.microsoft.com/office/powerpoint/2010/main" val="52433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State estimation and localization is one of the fundamental blocks in the dev of AMRs</a:t>
            </a:r>
          </a:p>
          <a:p>
            <a:r>
              <a:rPr lang="en-US" dirty="0"/>
              <a:t>- effective navigation needs robust localization algo</a:t>
            </a:r>
          </a:p>
          <a:p>
            <a:r>
              <a:rPr lang="en-US" dirty="0"/>
              <a:t>- most localization applications use an IMU with external reference sensor for global measurements and compensate for the IMUs errors</a:t>
            </a:r>
          </a:p>
          <a:p>
            <a:r>
              <a:rPr lang="en-US" dirty="0"/>
              <a:t>- Outdoor is GPS</a:t>
            </a:r>
          </a:p>
          <a:p>
            <a:r>
              <a:rPr lang="en-US" dirty="0"/>
              <a:t>- Indoor, GPS doesn’t work so implementations turn to magnetometers</a:t>
            </a:r>
          </a:p>
          <a:p>
            <a:r>
              <a:rPr lang="en-US" dirty="0"/>
              <a:t>- This thesis will focus on indoor localization and the shortcomings of using magnetometers for sensor fusion</a:t>
            </a:r>
          </a:p>
        </p:txBody>
      </p:sp>
      <p:sp>
        <p:nvSpPr>
          <p:cNvPr id="4" name="Slide Number Placeholder 3"/>
          <p:cNvSpPr>
            <a:spLocks noGrp="1"/>
          </p:cNvSpPr>
          <p:nvPr>
            <p:ph type="sldNum" sz="quarter" idx="5"/>
          </p:nvPr>
        </p:nvSpPr>
        <p:spPr/>
        <p:txBody>
          <a:bodyPr/>
          <a:lstStyle/>
          <a:p>
            <a:fld id="{29BF22EF-CF13-4EA3-BA93-BBE40C153887}" type="slidenum">
              <a:rPr lang="en-US" smtClean="0"/>
              <a:t>3</a:t>
            </a:fld>
            <a:endParaRPr lang="en-US"/>
          </a:p>
        </p:txBody>
      </p:sp>
    </p:spTree>
    <p:extLst>
      <p:ext uri="{BB962C8B-B14F-4D97-AF65-F5344CB8AC3E}">
        <p14:creationId xmlns:p14="http://schemas.microsoft.com/office/powerpoint/2010/main" val="356686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 to provide further background information on IMUs</a:t>
            </a:r>
          </a:p>
          <a:p>
            <a:r>
              <a:rPr lang="en-US" dirty="0"/>
              <a:t>- has tri-axial accel and gyro and is commonly paired with a mag</a:t>
            </a:r>
          </a:p>
          <a:p>
            <a:r>
              <a:rPr lang="en-US" dirty="0"/>
              <a:t>- although it is very common, it has its own errors</a:t>
            </a:r>
          </a:p>
          <a:p>
            <a:r>
              <a:rPr lang="en-US" dirty="0"/>
              <a:t>- accel has high frequency noise, gyro drifts, and magnetometer is susceptible to hard and soft iron distortion</a:t>
            </a:r>
          </a:p>
        </p:txBody>
      </p:sp>
      <p:sp>
        <p:nvSpPr>
          <p:cNvPr id="4" name="Slide Number Placeholder 3"/>
          <p:cNvSpPr>
            <a:spLocks noGrp="1"/>
          </p:cNvSpPr>
          <p:nvPr>
            <p:ph type="sldNum" sz="quarter" idx="5"/>
          </p:nvPr>
        </p:nvSpPr>
        <p:spPr/>
        <p:txBody>
          <a:bodyPr/>
          <a:lstStyle/>
          <a:p>
            <a:fld id="{29BF22EF-CF13-4EA3-BA93-BBE40C153887}" type="slidenum">
              <a:rPr lang="en-US" smtClean="0"/>
              <a:t>4</a:t>
            </a:fld>
            <a:endParaRPr lang="en-US"/>
          </a:p>
        </p:txBody>
      </p:sp>
    </p:spTree>
    <p:extLst>
      <p:ext uri="{BB962C8B-B14F-4D97-AF65-F5344CB8AC3E}">
        <p14:creationId xmlns:p14="http://schemas.microsoft.com/office/powerpoint/2010/main" val="253118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Recently lab has been conducting research in development and control of miniature spherical robots</a:t>
            </a:r>
          </a:p>
          <a:p>
            <a:r>
              <a:rPr lang="en-US" dirty="0"/>
              <a:t>- one project is application in psychology for experiments with common lab animals</a:t>
            </a:r>
          </a:p>
          <a:p>
            <a:r>
              <a:rPr lang="en-US" dirty="0"/>
              <a:t>- for a smaller size and better control a custom robot was designed</a:t>
            </a:r>
          </a:p>
          <a:p>
            <a:r>
              <a:rPr lang="en-US" dirty="0"/>
              <a:t>- One challenge was fitting all hardware inside while remaining undersize</a:t>
            </a:r>
          </a:p>
          <a:p>
            <a:r>
              <a:rPr lang="en-US" dirty="0"/>
              <a:t>- Eventually able to fit everything but the magnetometer suffered in performance due to proximity to electronics and motors</a:t>
            </a:r>
          </a:p>
          <a:p>
            <a:r>
              <a:rPr lang="en-US" dirty="0"/>
              <a:t>- solutions included adding different sensor into shell which increases size</a:t>
            </a:r>
          </a:p>
          <a:p>
            <a:r>
              <a:rPr lang="en-US" dirty="0"/>
              <a:t>- Another would be using external sensor like a vision system which would require extra setup</a:t>
            </a:r>
          </a:p>
          <a:p>
            <a:r>
              <a:rPr lang="en-US" dirty="0"/>
              <a:t>- led to idea of dev our own estimation algo</a:t>
            </a:r>
          </a:p>
        </p:txBody>
      </p:sp>
      <p:sp>
        <p:nvSpPr>
          <p:cNvPr id="4" name="Slide Number Placeholder 3"/>
          <p:cNvSpPr>
            <a:spLocks noGrp="1"/>
          </p:cNvSpPr>
          <p:nvPr>
            <p:ph type="sldNum" sz="quarter" idx="5"/>
          </p:nvPr>
        </p:nvSpPr>
        <p:spPr/>
        <p:txBody>
          <a:bodyPr/>
          <a:lstStyle/>
          <a:p>
            <a:fld id="{29BF22EF-CF13-4EA3-BA93-BBE40C153887}" type="slidenum">
              <a:rPr lang="en-US" smtClean="0"/>
              <a:t>5</a:t>
            </a:fld>
            <a:endParaRPr lang="en-US"/>
          </a:p>
        </p:txBody>
      </p:sp>
    </p:spTree>
    <p:extLst>
      <p:ext uri="{BB962C8B-B14F-4D97-AF65-F5344CB8AC3E}">
        <p14:creationId xmlns:p14="http://schemas.microsoft.com/office/powerpoint/2010/main" val="156752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area of localization for mobile robots is one that has been around for a long time. One project involves pose estimation for a robot using IMU and vision data. Here they use object recognition and feature matching to provide global pose information and fuse it with the IMU data to provide state estimation. For their EKF, the state transition matrices are the IMU and vision system and do not take into account the kinematic constraints of the mobile robot.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6</a:t>
            </a:fld>
            <a:endParaRPr lang="en-US"/>
          </a:p>
        </p:txBody>
      </p:sp>
    </p:spTree>
    <p:extLst>
      <p:ext uri="{BB962C8B-B14F-4D97-AF65-F5344CB8AC3E}">
        <p14:creationId xmlns:p14="http://schemas.microsoft.com/office/powerpoint/2010/main" val="56764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work discusses the design and tracking of a spherical robot using IMUs and wheel odometry. For sensors, magnetometers, wheel encoders, and the 6 DOF IMU were used. The orientation estimation was handle through a complementary filter between the IMU and magnetometer and position data was estimated using dead reckoning by transforming the encoder data given the orientation data calculated using the complementary filter.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7</a:t>
            </a:fld>
            <a:endParaRPr lang="en-US"/>
          </a:p>
        </p:txBody>
      </p:sp>
    </p:spTree>
    <p:extLst>
      <p:ext uri="{BB962C8B-B14F-4D97-AF65-F5344CB8AC3E}">
        <p14:creationId xmlns:p14="http://schemas.microsoft.com/office/powerpoint/2010/main" val="3938199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Recursive velocity kinematics</a:t>
            </a:r>
          </a:p>
          <a:p>
            <a:pPr lvl="2"/>
            <a:r>
              <a:rPr lang="en-US" dirty="0"/>
              <a:t>Wheel ground contact constraints</a:t>
            </a:r>
          </a:p>
          <a:p>
            <a:pPr lvl="2"/>
            <a:r>
              <a:rPr lang="en-US" dirty="0"/>
              <a:t>Body-level slip prediction</a:t>
            </a:r>
          </a:p>
          <a:p>
            <a:pPr lvl="2"/>
            <a:r>
              <a:rPr lang="en-US" dirty="0"/>
              <a:t>Liftoff prediction</a:t>
            </a:r>
          </a:p>
          <a:p>
            <a:pPr lvl="2"/>
            <a:r>
              <a:rPr lang="en-US" dirty="0"/>
              <a:t>Parameter calibration</a:t>
            </a:r>
          </a:p>
          <a:p>
            <a:endParaRPr lang="en-US" dirty="0"/>
          </a:p>
        </p:txBody>
      </p:sp>
      <p:sp>
        <p:nvSpPr>
          <p:cNvPr id="4" name="Slide Number Placeholder 3"/>
          <p:cNvSpPr>
            <a:spLocks noGrp="1"/>
          </p:cNvSpPr>
          <p:nvPr>
            <p:ph type="sldNum" sz="quarter" idx="5"/>
          </p:nvPr>
        </p:nvSpPr>
        <p:spPr/>
        <p:txBody>
          <a:bodyPr/>
          <a:lstStyle/>
          <a:p>
            <a:fld id="{29BF22EF-CF13-4EA3-BA93-BBE40C153887}" type="slidenum">
              <a:rPr lang="en-US" smtClean="0"/>
              <a:t>8</a:t>
            </a:fld>
            <a:endParaRPr lang="en-US"/>
          </a:p>
        </p:txBody>
      </p:sp>
    </p:spTree>
    <p:extLst>
      <p:ext uri="{BB962C8B-B14F-4D97-AF65-F5344CB8AC3E}">
        <p14:creationId xmlns:p14="http://schemas.microsoft.com/office/powerpoint/2010/main" val="1475191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reference</a:t>
            </a:r>
          </a:p>
          <a:p>
            <a:r>
              <a:rPr lang="en-US" dirty="0"/>
              <a:t>- Through preprocessing and cascaded KF framework were able to accurately estimate position and orientation even in presence of magnetic disturbance</a:t>
            </a:r>
          </a:p>
        </p:txBody>
      </p:sp>
      <p:sp>
        <p:nvSpPr>
          <p:cNvPr id="4" name="Slide Number Placeholder 3"/>
          <p:cNvSpPr>
            <a:spLocks noGrp="1"/>
          </p:cNvSpPr>
          <p:nvPr>
            <p:ph type="sldNum" sz="quarter" idx="5"/>
          </p:nvPr>
        </p:nvSpPr>
        <p:spPr/>
        <p:txBody>
          <a:bodyPr/>
          <a:lstStyle/>
          <a:p>
            <a:fld id="{29BF22EF-CF13-4EA3-BA93-BBE40C153887}" type="slidenum">
              <a:rPr lang="en-US" smtClean="0"/>
              <a:t>9</a:t>
            </a:fld>
            <a:endParaRPr lang="en-US"/>
          </a:p>
        </p:txBody>
      </p:sp>
    </p:spTree>
    <p:extLst>
      <p:ext uri="{BB962C8B-B14F-4D97-AF65-F5344CB8AC3E}">
        <p14:creationId xmlns:p14="http://schemas.microsoft.com/office/powerpoint/2010/main" val="536106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Rectangle 8"/>
          <p:cNvSpPr/>
          <p:nvPr userDrawn="1"/>
        </p:nvSpPr>
        <p:spPr>
          <a:xfrm>
            <a:off x="0" y="0"/>
            <a:ext cx="9144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1"/>
          <p:cNvSpPr>
            <a:spLocks noGrp="1"/>
          </p:cNvSpPr>
          <p:nvPr>
            <p:ph type="ctrTitle" hasCustomPrompt="1"/>
          </p:nvPr>
        </p:nvSpPr>
        <p:spPr>
          <a:xfrm>
            <a:off x="609600" y="3733800"/>
            <a:ext cx="7924800" cy="1219200"/>
          </a:xfrm>
        </p:spPr>
        <p:txBody>
          <a:bodyPr anchor="b"/>
          <a:lstStyle>
            <a:lvl1pPr algn="ctr">
              <a:defRPr sz="3600">
                <a:solidFill>
                  <a:srgbClr val="C8102E"/>
                </a:solidFill>
              </a:defRPr>
            </a:lvl1pPr>
          </a:lstStyle>
          <a:p>
            <a:r>
              <a:rPr lang="en-US" dirty="0"/>
              <a:t>Click here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272"/>
          <a:stretch/>
        </p:blipFill>
        <p:spPr>
          <a:xfrm>
            <a:off x="2922055" y="289525"/>
            <a:ext cx="3299890" cy="2682276"/>
          </a:xfrm>
          <a:prstGeom prst="rect">
            <a:avLst/>
          </a:prstGeom>
        </p:spPr>
      </p:pic>
      <p:sp>
        <p:nvSpPr>
          <p:cNvPr id="3" name="Subtitle 2"/>
          <p:cNvSpPr>
            <a:spLocks noGrp="1"/>
          </p:cNvSpPr>
          <p:nvPr>
            <p:ph type="subTitle" idx="1"/>
          </p:nvPr>
        </p:nvSpPr>
        <p:spPr>
          <a:xfrm>
            <a:off x="1219200" y="5134240"/>
            <a:ext cx="65532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8486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10/12/2023</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457200" y="152400"/>
            <a:ext cx="7543800" cy="1066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905000"/>
            <a:ext cx="760359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10/12/2023</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457200" y="1295400"/>
            <a:ext cx="7620000" cy="533400"/>
          </a:xfrm>
        </p:spPr>
        <p:txBody>
          <a:bodyPr/>
          <a:lstStyle>
            <a:lvl1pPr marL="0" indent="0">
              <a:buNone/>
              <a:defRPr b="1" baseline="0">
                <a:solidFill>
                  <a:srgbClr val="AF0000"/>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10/12/2023</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10/12/2023</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457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648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19200"/>
            <a:ext cx="384548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58962"/>
            <a:ext cx="3845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6425" y="1219200"/>
            <a:ext cx="381317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16425" y="1858962"/>
            <a:ext cx="38131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10/12/2023</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10/12/2023</a:t>
            </a:fld>
            <a:endParaRPr lang="en-US"/>
          </a:p>
        </p:txBody>
      </p:sp>
      <p:sp>
        <p:nvSpPr>
          <p:cNvPr id="4" name="Footer Placeholder 3"/>
          <p:cNvSpPr>
            <a:spLocks noGrp="1"/>
          </p:cNvSpPr>
          <p:nvPr>
            <p:ph type="ftr" sz="quarter" idx="11"/>
          </p:nvPr>
        </p:nvSpPr>
        <p:spPr>
          <a:xfrm>
            <a:off x="3124200" y="640080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10/12/2023</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5" name="Rectangle 14"/>
          <p:cNvSpPr/>
          <p:nvPr userDrawn="1"/>
        </p:nvSpPr>
        <p:spPr>
          <a:xfrm>
            <a:off x="0" y="0"/>
            <a:ext cx="9144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Placeholder 1"/>
          <p:cNvSpPr>
            <a:spLocks noGrp="1"/>
          </p:cNvSpPr>
          <p:nvPr>
            <p:ph type="title"/>
          </p:nvPr>
        </p:nvSpPr>
        <p:spPr>
          <a:xfrm>
            <a:off x="457200" y="152400"/>
            <a:ext cx="75438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6340475"/>
            <a:ext cx="11430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10/12/2023</a:t>
            </a:fld>
            <a:endParaRPr lang="en-US" dirty="0"/>
          </a:p>
        </p:txBody>
      </p:sp>
      <p:sp>
        <p:nvSpPr>
          <p:cNvPr id="6" name="Slide Number Placeholder 5"/>
          <p:cNvSpPr>
            <a:spLocks noGrp="1"/>
          </p:cNvSpPr>
          <p:nvPr>
            <p:ph type="sldNum" sz="quarter" idx="4"/>
          </p:nvPr>
        </p:nvSpPr>
        <p:spPr>
          <a:xfrm>
            <a:off x="7391400" y="6324600"/>
            <a:ext cx="13716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077200" y="481998"/>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Myriad Pro" panose="020B0503030403020204" pitchFamily="34" charset="0"/>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550" y="3200400"/>
            <a:ext cx="7200900" cy="1219200"/>
          </a:xfrm>
        </p:spPr>
        <p:txBody>
          <a:bodyPr>
            <a:noAutofit/>
          </a:bodyPr>
          <a:lstStyle/>
          <a:p>
            <a:r>
              <a:rPr lang="en-US" sz="2400" dirty="0">
                <a:latin typeface="Times New Roman" panose="02020603050405020304" pitchFamily="18" charset="0"/>
                <a:cs typeface="Times New Roman" panose="02020603050405020304" pitchFamily="18" charset="0"/>
              </a:rPr>
              <a:t>MAGNETOMETER-LESS STATE-ESTIMATION OF A MOBILE ROBOT USING CASCADED KALMAN FILTERS</a:t>
            </a:r>
          </a:p>
        </p:txBody>
      </p:sp>
      <p:sp>
        <p:nvSpPr>
          <p:cNvPr id="4" name="Subtitle 3"/>
          <p:cNvSpPr>
            <a:spLocks noGrp="1"/>
          </p:cNvSpPr>
          <p:nvPr>
            <p:ph type="subTitle" idx="1"/>
          </p:nvPr>
        </p:nvSpPr>
        <p:spPr>
          <a:xfrm>
            <a:off x="1219200" y="4648200"/>
            <a:ext cx="6553200" cy="1290902"/>
          </a:xfrm>
        </p:spPr>
        <p:txBody>
          <a:bodyPr>
            <a:normAutofit/>
          </a:bodyPr>
          <a:lstStyle/>
          <a:p>
            <a:r>
              <a:rPr lang="en-US" dirty="0">
                <a:latin typeface="Times New Roman" panose="02020603050405020304" pitchFamily="18" charset="0"/>
                <a:cs typeface="Times New Roman" panose="02020603050405020304" pitchFamily="18" charset="0"/>
              </a:rPr>
              <a:t>By Tommy Le</a:t>
            </a:r>
          </a:p>
          <a:p>
            <a:r>
              <a:rPr lang="en-US" dirty="0">
                <a:latin typeface="Times New Roman" panose="02020603050405020304" pitchFamily="18" charset="0"/>
                <a:cs typeface="Times New Roman" panose="02020603050405020304" pitchFamily="18" charset="0"/>
              </a:rPr>
              <a:t>Advisor: Dr. Ji-Chul Ryu</a:t>
            </a:r>
            <a:br>
              <a:rPr lang="en-US" dirty="0">
                <a:latin typeface="Times New Roman" panose="02020603050405020304" pitchFamily="18" charset="0"/>
                <a:cs typeface="Times New Roman" panose="02020603050405020304" pitchFamily="18" charset="0"/>
              </a:rPr>
            </a:br>
            <a:r>
              <a:rPr lang="en-US" b="0" dirty="0">
                <a:latin typeface="Times New Roman" panose="02020603050405020304" pitchFamily="18" charset="0"/>
                <a:cs typeface="Times New Roman" panose="02020603050405020304" pitchFamily="18" charset="0"/>
              </a:rPr>
              <a:t>10/13/2023</a:t>
            </a:r>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221D84-2EA7-C313-D9D6-1CE628A09224}"/>
              </a:ext>
            </a:extLst>
          </p:cNvPr>
          <p:cNvSpPr>
            <a:spLocks noGrp="1"/>
          </p:cNvSpPr>
          <p:nvPr>
            <p:ph idx="1"/>
          </p:nvPr>
        </p:nvSpPr>
        <p:spPr/>
        <p:txBody>
          <a:bodyPr>
            <a:normAutofit/>
          </a:bodyPr>
          <a:lstStyle/>
          <a:p>
            <a:r>
              <a:rPr lang="en-US" sz="2400" dirty="0"/>
              <a:t>Develop a robust magnetometer-less state estimation algorithm using only IMU data</a:t>
            </a:r>
          </a:p>
          <a:p>
            <a:r>
              <a:rPr lang="en-US" sz="2400" dirty="0"/>
              <a:t>Design the algorithm so it can incorporate additional sensor data to improve estimation</a:t>
            </a:r>
          </a:p>
        </p:txBody>
      </p:sp>
      <p:sp>
        <p:nvSpPr>
          <p:cNvPr id="3" name="Title 2">
            <a:extLst>
              <a:ext uri="{FF2B5EF4-FFF2-40B4-BE49-F238E27FC236}">
                <a16:creationId xmlns:a16="http://schemas.microsoft.com/office/drawing/2014/main" id="{073238AD-63F9-EABD-BD03-34C3FB74975D}"/>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01095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E21F5-41B3-D9B3-7455-D234C89AAB36}"/>
              </a:ext>
            </a:extLst>
          </p:cNvPr>
          <p:cNvSpPr>
            <a:spLocks noGrp="1"/>
          </p:cNvSpPr>
          <p:nvPr>
            <p:ph idx="1"/>
          </p:nvPr>
        </p:nvSpPr>
        <p:spPr>
          <a:xfrm>
            <a:off x="102705" y="1295400"/>
            <a:ext cx="7848600" cy="4648200"/>
          </a:xfrm>
        </p:spPr>
        <p:txBody>
          <a:bodyPr>
            <a:normAutofit/>
          </a:bodyPr>
          <a:lstStyle/>
          <a:p>
            <a:r>
              <a:rPr lang="en-US" sz="2400" dirty="0"/>
              <a:t>Kalman Filter</a:t>
            </a:r>
          </a:p>
          <a:p>
            <a:pPr lvl="1"/>
            <a:r>
              <a:rPr lang="en-US" sz="2400" dirty="0"/>
              <a:t>Designed for linear systems	</a:t>
            </a:r>
          </a:p>
          <a:p>
            <a:pPr lvl="1"/>
            <a:r>
              <a:rPr lang="en-US" sz="2400" dirty="0"/>
              <a:t>Follows predict and update model</a:t>
            </a:r>
          </a:p>
          <a:p>
            <a:pPr lvl="1"/>
            <a:r>
              <a:rPr lang="en-US" sz="2400" dirty="0"/>
              <a:t>Applications</a:t>
            </a:r>
          </a:p>
          <a:p>
            <a:pPr lvl="2"/>
            <a:r>
              <a:rPr lang="en-US" sz="2000" dirty="0"/>
              <a:t>Pose estimation</a:t>
            </a:r>
          </a:p>
          <a:p>
            <a:pPr lvl="2"/>
            <a:r>
              <a:rPr lang="en-US" sz="2000" dirty="0"/>
              <a:t>Economics</a:t>
            </a:r>
          </a:p>
          <a:p>
            <a:pPr lvl="2"/>
            <a:r>
              <a:rPr lang="en-US" sz="2000" dirty="0"/>
              <a:t>Weather forecasting</a:t>
            </a:r>
          </a:p>
          <a:p>
            <a:pPr lvl="2"/>
            <a:endParaRPr lang="en-US" dirty="0"/>
          </a:p>
        </p:txBody>
      </p:sp>
      <p:sp>
        <p:nvSpPr>
          <p:cNvPr id="3" name="Title 2">
            <a:extLst>
              <a:ext uri="{FF2B5EF4-FFF2-40B4-BE49-F238E27FC236}">
                <a16:creationId xmlns:a16="http://schemas.microsoft.com/office/drawing/2014/main" id="{60073BD7-4F42-2C7B-E995-7F7B426EE882}"/>
              </a:ext>
            </a:extLst>
          </p:cNvPr>
          <p:cNvSpPr>
            <a:spLocks noGrp="1"/>
          </p:cNvSpPr>
          <p:nvPr>
            <p:ph type="title"/>
          </p:nvPr>
        </p:nvSpPr>
        <p:spPr/>
        <p:txBody>
          <a:bodyPr/>
          <a:lstStyle/>
          <a:p>
            <a:r>
              <a:rPr lang="en-US" dirty="0"/>
              <a:t>Kalman Filter Review</a:t>
            </a:r>
          </a:p>
        </p:txBody>
      </p:sp>
      <p:sp>
        <p:nvSpPr>
          <p:cNvPr id="5" name="TextBox 4">
            <a:extLst>
              <a:ext uri="{FF2B5EF4-FFF2-40B4-BE49-F238E27FC236}">
                <a16:creationId xmlns:a16="http://schemas.microsoft.com/office/drawing/2014/main" id="{1EE20505-223E-2266-AA00-52AB62A28F6A}"/>
              </a:ext>
            </a:extLst>
          </p:cNvPr>
          <p:cNvSpPr txBox="1"/>
          <p:nvPr/>
        </p:nvSpPr>
        <p:spPr>
          <a:xfrm>
            <a:off x="304800" y="6336268"/>
            <a:ext cx="8093766"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[7]</a:t>
            </a:r>
            <a:r>
              <a:rPr lang="en-US" sz="1200" dirty="0">
                <a:solidFill>
                  <a:schemeClr val="bg1"/>
                </a:solidFill>
                <a:latin typeface="Times New Roman" panose="02020603050405020304" pitchFamily="18" charset="0"/>
              </a:rPr>
              <a:t> </a:t>
            </a:r>
            <a:r>
              <a:rPr lang="en-US" sz="1200" dirty="0">
                <a:solidFill>
                  <a:schemeClr val="bg1"/>
                </a:solidFill>
                <a:effectLst/>
                <a:latin typeface="Times New Roman" panose="02020603050405020304" pitchFamily="18" charset="0"/>
              </a:rPr>
              <a:t>W. Franklin, “Kalman Filter Explained Simply,” </a:t>
            </a:r>
            <a:r>
              <a:rPr lang="en-US" sz="1200" i="1" dirty="0">
                <a:solidFill>
                  <a:schemeClr val="bg1"/>
                </a:solidFill>
                <a:effectLst/>
                <a:latin typeface="Times New Roman" panose="02020603050405020304" pitchFamily="18" charset="0"/>
              </a:rPr>
              <a:t>The Kalman Filter</a:t>
            </a:r>
            <a:r>
              <a:rPr lang="en-US" sz="1200" dirty="0">
                <a:solidFill>
                  <a:schemeClr val="bg1"/>
                </a:solidFill>
                <a:effectLst/>
                <a:latin typeface="Times New Roman" panose="02020603050405020304" pitchFamily="18" charset="0"/>
              </a:rPr>
              <a:t>, Dec. 31, 2020. https://thekalmanfilter.com/kalman-filter-explained-simply/</a:t>
            </a:r>
          </a:p>
        </p:txBody>
      </p:sp>
      <p:pic>
        <p:nvPicPr>
          <p:cNvPr id="4" name="Picture 2" descr="Kalman filter - Wikipedia">
            <a:extLst>
              <a:ext uri="{FF2B5EF4-FFF2-40B4-BE49-F238E27FC236}">
                <a16:creationId xmlns:a16="http://schemas.microsoft.com/office/drawing/2014/main" id="{E8C287FD-B167-7A33-E866-B748469BD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236" y="2895600"/>
            <a:ext cx="5271764"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662334-D0F5-61F7-8A79-6ED15ECB44D6}"/>
              </a:ext>
            </a:extLst>
          </p:cNvPr>
          <p:cNvSpPr txBox="1"/>
          <p:nvPr/>
        </p:nvSpPr>
        <p:spPr>
          <a:xfrm>
            <a:off x="5351980" y="5678269"/>
            <a:ext cx="2312276" cy="276999"/>
          </a:xfrm>
          <a:prstGeom prst="rect">
            <a:avLst/>
          </a:prstGeom>
          <a:noFill/>
        </p:spPr>
        <p:txBody>
          <a:bodyPr wrap="square">
            <a:spAutoFit/>
          </a:bodyPr>
          <a:lstStyle/>
          <a:p>
            <a:r>
              <a:rPr lang="en-US" sz="1200" dirty="0"/>
              <a:t>Kalman Filter Flow Chart [7]</a:t>
            </a:r>
          </a:p>
        </p:txBody>
      </p:sp>
    </p:spTree>
    <p:extLst>
      <p:ext uri="{BB962C8B-B14F-4D97-AF65-F5344CB8AC3E}">
        <p14:creationId xmlns:p14="http://schemas.microsoft.com/office/powerpoint/2010/main" val="124774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00EBBB-44C9-0334-1241-5E26E107E9F4}"/>
              </a:ext>
            </a:extLst>
          </p:cNvPr>
          <p:cNvSpPr>
            <a:spLocks noGrp="1"/>
          </p:cNvSpPr>
          <p:nvPr>
            <p:ph idx="1"/>
          </p:nvPr>
        </p:nvSpPr>
        <p:spPr/>
        <p:txBody>
          <a:bodyPr/>
          <a:lstStyle/>
          <a:p>
            <a:r>
              <a:rPr lang="en-US" dirty="0"/>
              <a:t>Extended Kalman Filter</a:t>
            </a:r>
          </a:p>
          <a:p>
            <a:pPr lvl="1"/>
            <a:r>
              <a:rPr lang="en-US" dirty="0"/>
              <a:t>Extension for nonlinear systems</a:t>
            </a:r>
          </a:p>
          <a:p>
            <a:pPr lvl="1"/>
            <a:r>
              <a:rPr lang="en-US" dirty="0"/>
              <a:t>Linearizes using Jacobians</a:t>
            </a:r>
          </a:p>
        </p:txBody>
      </p:sp>
      <p:sp>
        <p:nvSpPr>
          <p:cNvPr id="3" name="Title 2">
            <a:extLst>
              <a:ext uri="{FF2B5EF4-FFF2-40B4-BE49-F238E27FC236}">
                <a16:creationId xmlns:a16="http://schemas.microsoft.com/office/drawing/2014/main" id="{CE01BB96-B680-E434-010B-009566D86756}"/>
              </a:ext>
            </a:extLst>
          </p:cNvPr>
          <p:cNvSpPr>
            <a:spLocks noGrp="1"/>
          </p:cNvSpPr>
          <p:nvPr>
            <p:ph type="title"/>
          </p:nvPr>
        </p:nvSpPr>
        <p:spPr/>
        <p:txBody>
          <a:bodyPr/>
          <a:lstStyle/>
          <a:p>
            <a:r>
              <a:rPr lang="en-US" dirty="0"/>
              <a:t>Kalman Filter Review</a:t>
            </a:r>
          </a:p>
        </p:txBody>
      </p:sp>
      <p:pic>
        <p:nvPicPr>
          <p:cNvPr id="5" name="Picture 4">
            <a:extLst>
              <a:ext uri="{FF2B5EF4-FFF2-40B4-BE49-F238E27FC236}">
                <a16:creationId xmlns:a16="http://schemas.microsoft.com/office/drawing/2014/main" id="{F136A970-1192-EA76-10BC-377E4818489C}"/>
              </a:ext>
            </a:extLst>
          </p:cNvPr>
          <p:cNvPicPr>
            <a:picLocks noChangeAspect="1"/>
          </p:cNvPicPr>
          <p:nvPr/>
        </p:nvPicPr>
        <p:blipFill>
          <a:blip r:embed="rId3"/>
          <a:stretch>
            <a:fillRect/>
          </a:stretch>
        </p:blipFill>
        <p:spPr>
          <a:xfrm>
            <a:off x="0" y="3429000"/>
            <a:ext cx="9144000" cy="1931793"/>
          </a:xfrm>
          <a:prstGeom prst="rect">
            <a:avLst/>
          </a:prstGeom>
        </p:spPr>
      </p:pic>
      <p:sp>
        <p:nvSpPr>
          <p:cNvPr id="7" name="TextBox 6">
            <a:extLst>
              <a:ext uri="{FF2B5EF4-FFF2-40B4-BE49-F238E27FC236}">
                <a16:creationId xmlns:a16="http://schemas.microsoft.com/office/drawing/2014/main" id="{E14F8D8D-E557-51FD-7DDD-249C90BFBADD}"/>
              </a:ext>
            </a:extLst>
          </p:cNvPr>
          <p:cNvSpPr txBox="1"/>
          <p:nvPr/>
        </p:nvSpPr>
        <p:spPr>
          <a:xfrm>
            <a:off x="76200" y="6320135"/>
            <a:ext cx="9067800" cy="276999"/>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a:t>
            </a:r>
            <a:r>
              <a:rPr lang="en-US" sz="1200" dirty="0">
                <a:solidFill>
                  <a:schemeClr val="bg1"/>
                </a:solidFill>
                <a:latin typeface="Times New Roman" panose="02020603050405020304" pitchFamily="18" charset="0"/>
              </a:rPr>
              <a:t>8</a:t>
            </a:r>
            <a:r>
              <a:rPr lang="en-US" sz="1200" dirty="0">
                <a:solidFill>
                  <a:schemeClr val="bg1"/>
                </a:solidFill>
                <a:effectLst/>
                <a:latin typeface="Times New Roman" panose="02020603050405020304" pitchFamily="18" charset="0"/>
              </a:rPr>
              <a:t>] K. </a:t>
            </a:r>
            <a:r>
              <a:rPr lang="en-US" sz="1200" dirty="0" err="1">
                <a:solidFill>
                  <a:schemeClr val="bg1"/>
                </a:solidFill>
                <a:effectLst/>
                <a:latin typeface="Times New Roman" panose="02020603050405020304" pitchFamily="18" charset="0"/>
              </a:rPr>
              <a:t>Kitani</a:t>
            </a:r>
            <a:r>
              <a:rPr lang="en-US" sz="1200" dirty="0">
                <a:solidFill>
                  <a:schemeClr val="bg1"/>
                </a:solidFill>
                <a:effectLst/>
                <a:latin typeface="Times New Roman" panose="02020603050405020304" pitchFamily="18" charset="0"/>
              </a:rPr>
              <a:t>, “Extended Kalman Filter,” </a:t>
            </a:r>
            <a:r>
              <a:rPr lang="en-US" sz="1200" i="1" dirty="0">
                <a:solidFill>
                  <a:schemeClr val="bg1"/>
                </a:solidFill>
                <a:latin typeface="Times New Roman" panose="02020603050405020304" pitchFamily="18" charset="0"/>
              </a:rPr>
              <a:t>Computer Vision CMU</a:t>
            </a:r>
            <a:r>
              <a:rPr lang="en-US" sz="1200" dirty="0">
                <a:solidFill>
                  <a:schemeClr val="bg1"/>
                </a:solidFill>
                <a:effectLst/>
                <a:latin typeface="Times New Roman" panose="02020603050405020304" pitchFamily="18" charset="0"/>
              </a:rPr>
              <a:t>. https://www.cs.cmu.edu/~16385/s17/Slides/16.4_Extended_Kalman_Filter.pdf/</a:t>
            </a:r>
          </a:p>
        </p:txBody>
      </p:sp>
      <p:sp>
        <p:nvSpPr>
          <p:cNvPr id="8" name="TextBox 7">
            <a:extLst>
              <a:ext uri="{FF2B5EF4-FFF2-40B4-BE49-F238E27FC236}">
                <a16:creationId xmlns:a16="http://schemas.microsoft.com/office/drawing/2014/main" id="{48D6D334-5EB0-316D-61E6-04936FC28571}"/>
              </a:ext>
            </a:extLst>
          </p:cNvPr>
          <p:cNvSpPr txBox="1"/>
          <p:nvPr/>
        </p:nvSpPr>
        <p:spPr>
          <a:xfrm>
            <a:off x="2712837" y="5496910"/>
            <a:ext cx="3718326" cy="276999"/>
          </a:xfrm>
          <a:prstGeom prst="rect">
            <a:avLst/>
          </a:prstGeom>
          <a:noFill/>
        </p:spPr>
        <p:txBody>
          <a:bodyPr wrap="none" rtlCol="0">
            <a:spAutoFit/>
          </a:bodyPr>
          <a:lstStyle/>
          <a:p>
            <a:r>
              <a:rPr lang="en-US" sz="1200" dirty="0"/>
              <a:t>Linearization using the Jacobian and Taylor Expansion [8]</a:t>
            </a:r>
          </a:p>
        </p:txBody>
      </p:sp>
    </p:spTree>
    <p:extLst>
      <p:ext uri="{BB962C8B-B14F-4D97-AF65-F5344CB8AC3E}">
        <p14:creationId xmlns:p14="http://schemas.microsoft.com/office/powerpoint/2010/main" val="63682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3DA98-CD2B-05F1-ECE2-D62A02673665}"/>
              </a:ext>
            </a:extLst>
          </p:cNvPr>
          <p:cNvSpPr>
            <a:spLocks noGrp="1"/>
          </p:cNvSpPr>
          <p:nvPr>
            <p:ph idx="1"/>
          </p:nvPr>
        </p:nvSpPr>
        <p:spPr>
          <a:xfrm>
            <a:off x="457200" y="1371600"/>
            <a:ext cx="7848600" cy="4876800"/>
          </a:xfrm>
        </p:spPr>
        <p:txBody>
          <a:bodyPr>
            <a:normAutofit/>
          </a:bodyPr>
          <a:lstStyle/>
          <a:p>
            <a:r>
              <a:rPr lang="en-US" sz="2000" dirty="0"/>
              <a:t>Cascaded Kalman Filter</a:t>
            </a:r>
          </a:p>
          <a:p>
            <a:pPr lvl="1"/>
            <a:r>
              <a:rPr lang="en-US" sz="2000" dirty="0"/>
              <a:t>Alternative to augmenting states</a:t>
            </a:r>
          </a:p>
          <a:p>
            <a:pPr lvl="1"/>
            <a:r>
              <a:rPr lang="en-US" sz="2000" dirty="0"/>
              <a:t>Small computation amount</a:t>
            </a:r>
          </a:p>
          <a:p>
            <a:pPr lvl="1"/>
            <a:r>
              <a:rPr lang="en-US" sz="2000" dirty="0"/>
              <a:t>high data rate</a:t>
            </a:r>
          </a:p>
          <a:p>
            <a:pPr lvl="1"/>
            <a:r>
              <a:rPr lang="en-US" sz="2000" dirty="0"/>
              <a:t>strong real-time performance</a:t>
            </a:r>
          </a:p>
        </p:txBody>
      </p:sp>
      <p:sp>
        <p:nvSpPr>
          <p:cNvPr id="3" name="Title 2">
            <a:extLst>
              <a:ext uri="{FF2B5EF4-FFF2-40B4-BE49-F238E27FC236}">
                <a16:creationId xmlns:a16="http://schemas.microsoft.com/office/drawing/2014/main" id="{42490311-C53A-5B1F-AED9-B64A6563B383}"/>
              </a:ext>
            </a:extLst>
          </p:cNvPr>
          <p:cNvSpPr>
            <a:spLocks noGrp="1"/>
          </p:cNvSpPr>
          <p:nvPr>
            <p:ph type="title"/>
          </p:nvPr>
        </p:nvSpPr>
        <p:spPr/>
        <p:txBody>
          <a:bodyPr/>
          <a:lstStyle/>
          <a:p>
            <a:r>
              <a:rPr lang="en-US" dirty="0"/>
              <a:t>Kalman Filter Review</a:t>
            </a:r>
          </a:p>
        </p:txBody>
      </p:sp>
      <p:graphicFrame>
        <p:nvGraphicFramePr>
          <p:cNvPr id="4" name="Table 3">
            <a:extLst>
              <a:ext uri="{FF2B5EF4-FFF2-40B4-BE49-F238E27FC236}">
                <a16:creationId xmlns:a16="http://schemas.microsoft.com/office/drawing/2014/main" id="{C57149A5-271B-9F7F-007F-769974B45FCC}"/>
              </a:ext>
            </a:extLst>
          </p:cNvPr>
          <p:cNvGraphicFramePr>
            <a:graphicFrameLocks noGrp="1"/>
          </p:cNvGraphicFramePr>
          <p:nvPr>
            <p:extLst>
              <p:ext uri="{D42A27DB-BD31-4B8C-83A1-F6EECF244321}">
                <p14:modId xmlns:p14="http://schemas.microsoft.com/office/powerpoint/2010/main" val="1856367480"/>
              </p:ext>
            </p:extLst>
          </p:nvPr>
        </p:nvGraphicFramePr>
        <p:xfrm>
          <a:off x="1507382" y="4038600"/>
          <a:ext cx="6129236" cy="1981200"/>
        </p:xfrm>
        <a:graphic>
          <a:graphicData uri="http://schemas.openxmlformats.org/drawingml/2006/table">
            <a:tbl>
              <a:tblPr firstRow="1" bandRow="1">
                <a:tableStyleId>{5C22544A-7EE6-4342-B048-85BDC9FD1C3A}</a:tableStyleId>
              </a:tblPr>
              <a:tblGrid>
                <a:gridCol w="3064618">
                  <a:extLst>
                    <a:ext uri="{9D8B030D-6E8A-4147-A177-3AD203B41FA5}">
                      <a16:colId xmlns:a16="http://schemas.microsoft.com/office/drawing/2014/main" val="3962687100"/>
                    </a:ext>
                  </a:extLst>
                </a:gridCol>
                <a:gridCol w="3064618">
                  <a:extLst>
                    <a:ext uri="{9D8B030D-6E8A-4147-A177-3AD203B41FA5}">
                      <a16:colId xmlns:a16="http://schemas.microsoft.com/office/drawing/2014/main" val="3357972338"/>
                    </a:ext>
                  </a:extLst>
                </a:gridCol>
              </a:tblGrid>
              <a:tr h="495300">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1715197097"/>
                  </a:ext>
                </a:extLst>
              </a:tr>
              <a:tr h="495300">
                <a:tc>
                  <a:txBody>
                    <a:bodyPr/>
                    <a:lstStyle/>
                    <a:p>
                      <a:pPr algn="ctr"/>
                      <a:r>
                        <a:rPr lang="en-US" dirty="0"/>
                        <a:t>Simpler</a:t>
                      </a:r>
                    </a:p>
                  </a:txBody>
                  <a:tcPr/>
                </a:tc>
                <a:tc>
                  <a:txBody>
                    <a:bodyPr/>
                    <a:lstStyle/>
                    <a:p>
                      <a:pPr algn="ctr"/>
                      <a:r>
                        <a:rPr lang="en-US" dirty="0"/>
                        <a:t>Sequential Processing</a:t>
                      </a:r>
                    </a:p>
                  </a:txBody>
                  <a:tcPr/>
                </a:tc>
                <a:extLst>
                  <a:ext uri="{0D108BD9-81ED-4DB2-BD59-A6C34878D82A}">
                    <a16:rowId xmlns:a16="http://schemas.microsoft.com/office/drawing/2014/main" val="3037785787"/>
                  </a:ext>
                </a:extLst>
              </a:tr>
              <a:tr h="495300">
                <a:tc>
                  <a:txBody>
                    <a:bodyPr/>
                    <a:lstStyle/>
                    <a:p>
                      <a:pPr algn="ctr"/>
                      <a:r>
                        <a:rPr lang="en-US" dirty="0"/>
                        <a:t>Modular</a:t>
                      </a:r>
                    </a:p>
                  </a:txBody>
                  <a:tcPr/>
                </a:tc>
                <a:tc>
                  <a:txBody>
                    <a:bodyPr/>
                    <a:lstStyle/>
                    <a:p>
                      <a:pPr algn="ctr"/>
                      <a:r>
                        <a:rPr lang="en-US" dirty="0"/>
                        <a:t>Complexity tuning</a:t>
                      </a:r>
                    </a:p>
                  </a:txBody>
                  <a:tcPr/>
                </a:tc>
                <a:extLst>
                  <a:ext uri="{0D108BD9-81ED-4DB2-BD59-A6C34878D82A}">
                    <a16:rowId xmlns:a16="http://schemas.microsoft.com/office/drawing/2014/main" val="3113052649"/>
                  </a:ext>
                </a:extLst>
              </a:tr>
              <a:tr h="495300">
                <a:tc>
                  <a:txBody>
                    <a:bodyPr/>
                    <a:lstStyle/>
                    <a:p>
                      <a:pPr algn="ctr"/>
                      <a:r>
                        <a:rPr lang="en-US" dirty="0"/>
                        <a:t>Computationally cheaper</a:t>
                      </a:r>
                    </a:p>
                  </a:txBody>
                  <a:tcPr/>
                </a:tc>
                <a:tc>
                  <a:txBody>
                    <a:bodyPr/>
                    <a:lstStyle/>
                    <a:p>
                      <a:pPr algn="ctr"/>
                      <a:endParaRPr lang="en-US" dirty="0"/>
                    </a:p>
                  </a:txBody>
                  <a:tcPr/>
                </a:tc>
                <a:extLst>
                  <a:ext uri="{0D108BD9-81ED-4DB2-BD59-A6C34878D82A}">
                    <a16:rowId xmlns:a16="http://schemas.microsoft.com/office/drawing/2014/main" val="561877392"/>
                  </a:ext>
                </a:extLst>
              </a:tr>
            </a:tbl>
          </a:graphicData>
        </a:graphic>
      </p:graphicFrame>
      <p:sp>
        <p:nvSpPr>
          <p:cNvPr id="6" name="TextBox 5">
            <a:extLst>
              <a:ext uri="{FF2B5EF4-FFF2-40B4-BE49-F238E27FC236}">
                <a16:creationId xmlns:a16="http://schemas.microsoft.com/office/drawing/2014/main" id="{75E39A3C-5D53-0ED0-A70E-518D07D7C601}"/>
              </a:ext>
            </a:extLst>
          </p:cNvPr>
          <p:cNvSpPr txBox="1"/>
          <p:nvPr/>
        </p:nvSpPr>
        <p:spPr>
          <a:xfrm>
            <a:off x="0" y="6324600"/>
            <a:ext cx="91440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[9] Y. Li, C. Liang, M. Lu, X. Hu, and Y. Wang, “Cascaded Kalman filter for target tracking in automotive radar,” </a:t>
            </a:r>
            <a:r>
              <a:rPr lang="en-US" sz="1200" i="1" dirty="0">
                <a:solidFill>
                  <a:schemeClr val="bg1"/>
                </a:solidFill>
                <a:effectLst/>
                <a:latin typeface="Times New Roman" panose="02020603050405020304" pitchFamily="18" charset="0"/>
              </a:rPr>
              <a:t>The Journal of Engineering</a:t>
            </a:r>
            <a:r>
              <a:rPr lang="en-US" sz="1200" dirty="0">
                <a:solidFill>
                  <a:schemeClr val="bg1"/>
                </a:solidFill>
                <a:effectLst/>
                <a:latin typeface="Times New Roman" panose="02020603050405020304" pitchFamily="18" charset="0"/>
              </a:rPr>
              <a:t>, vol. 2019, no. 19, pp. 6264–6267, Oct. 2019,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https://doi.org/10.1049/joe.2019.0159.</a:t>
            </a:r>
          </a:p>
        </p:txBody>
      </p:sp>
    </p:spTree>
    <p:extLst>
      <p:ext uri="{BB962C8B-B14F-4D97-AF65-F5344CB8AC3E}">
        <p14:creationId xmlns:p14="http://schemas.microsoft.com/office/powerpoint/2010/main" val="15838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B3074-00F1-A1D4-1AEA-660A8B329AA1}"/>
              </a:ext>
            </a:extLst>
          </p:cNvPr>
          <p:cNvSpPr>
            <a:spLocks noGrp="1"/>
          </p:cNvSpPr>
          <p:nvPr>
            <p:ph type="title"/>
          </p:nvPr>
        </p:nvSpPr>
        <p:spPr/>
        <p:txBody>
          <a:bodyPr/>
          <a:lstStyle/>
          <a:p>
            <a:r>
              <a:rPr lang="en-US" dirty="0"/>
              <a:t>Overall Framework</a:t>
            </a:r>
          </a:p>
        </p:txBody>
      </p:sp>
      <p:pic>
        <p:nvPicPr>
          <p:cNvPr id="12" name="Picture 11">
            <a:extLst>
              <a:ext uri="{FF2B5EF4-FFF2-40B4-BE49-F238E27FC236}">
                <a16:creationId xmlns:a16="http://schemas.microsoft.com/office/drawing/2014/main" id="{91E99C88-03A7-1FE7-56D5-7959CC989446}"/>
              </a:ext>
            </a:extLst>
          </p:cNvPr>
          <p:cNvPicPr>
            <a:picLocks noChangeAspect="1"/>
          </p:cNvPicPr>
          <p:nvPr/>
        </p:nvPicPr>
        <p:blipFill>
          <a:blip r:embed="rId3"/>
          <a:stretch>
            <a:fillRect/>
          </a:stretch>
        </p:blipFill>
        <p:spPr>
          <a:xfrm>
            <a:off x="1447800" y="1283621"/>
            <a:ext cx="6248400" cy="4812379"/>
          </a:xfrm>
          <a:prstGeom prst="rect">
            <a:avLst/>
          </a:prstGeom>
        </p:spPr>
      </p:pic>
      <p:sp>
        <p:nvSpPr>
          <p:cNvPr id="2" name="Oval 1">
            <a:extLst>
              <a:ext uri="{FF2B5EF4-FFF2-40B4-BE49-F238E27FC236}">
                <a16:creationId xmlns:a16="http://schemas.microsoft.com/office/drawing/2014/main" id="{C77C100B-79AB-A421-C46B-77BF43F733D8}"/>
              </a:ext>
            </a:extLst>
          </p:cNvPr>
          <p:cNvSpPr/>
          <p:nvPr/>
        </p:nvSpPr>
        <p:spPr>
          <a:xfrm>
            <a:off x="2977474" y="1875817"/>
            <a:ext cx="1219200" cy="9144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E01921E-4DE7-B746-82A2-F3904ECCFB89}"/>
              </a:ext>
            </a:extLst>
          </p:cNvPr>
          <p:cNvSpPr/>
          <p:nvPr/>
        </p:nvSpPr>
        <p:spPr>
          <a:xfrm>
            <a:off x="4891391" y="3394143"/>
            <a:ext cx="1143000" cy="8382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2F47E2D-B265-6B0D-A23E-1606706F5E31}"/>
              </a:ext>
            </a:extLst>
          </p:cNvPr>
          <p:cNvSpPr/>
          <p:nvPr/>
        </p:nvSpPr>
        <p:spPr>
          <a:xfrm>
            <a:off x="4858966" y="5029200"/>
            <a:ext cx="1219200" cy="91440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054E30-1F0F-F93E-9D17-17F797675AE7}"/>
              </a:ext>
            </a:extLst>
          </p:cNvPr>
          <p:cNvSpPr/>
          <p:nvPr/>
        </p:nvSpPr>
        <p:spPr>
          <a:xfrm>
            <a:off x="6096000" y="1905000"/>
            <a:ext cx="1143000" cy="838200"/>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FC1F3EB-D58B-EBC1-CDDD-6127C08C0F00}"/>
              </a:ext>
            </a:extLst>
          </p:cNvPr>
          <p:cNvSpPr/>
          <p:nvPr/>
        </p:nvSpPr>
        <p:spPr>
          <a:xfrm>
            <a:off x="6096000" y="3395764"/>
            <a:ext cx="1143000" cy="838200"/>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53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flowchart&#10;&#10;Description automatically generated">
            <a:extLst>
              <a:ext uri="{FF2B5EF4-FFF2-40B4-BE49-F238E27FC236}">
                <a16:creationId xmlns:a16="http://schemas.microsoft.com/office/drawing/2014/main" id="{2CF928B0-BABB-9100-009F-2FFE1312AE6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1304199"/>
            <a:ext cx="3352800" cy="4765498"/>
          </a:xfrm>
        </p:spPr>
      </p:pic>
      <p:sp>
        <p:nvSpPr>
          <p:cNvPr id="3" name="Title 2">
            <a:extLst>
              <a:ext uri="{FF2B5EF4-FFF2-40B4-BE49-F238E27FC236}">
                <a16:creationId xmlns:a16="http://schemas.microsoft.com/office/drawing/2014/main" id="{FD6C50AC-BE17-0333-D657-28097290105B}"/>
              </a:ext>
            </a:extLst>
          </p:cNvPr>
          <p:cNvSpPr>
            <a:spLocks noGrp="1"/>
          </p:cNvSpPr>
          <p:nvPr>
            <p:ph type="title"/>
          </p:nvPr>
        </p:nvSpPr>
        <p:spPr/>
        <p:txBody>
          <a:bodyPr/>
          <a:lstStyle/>
          <a:p>
            <a:r>
              <a:rPr lang="en-US" dirty="0"/>
              <a:t>Preprocessing: NMNI</a:t>
            </a:r>
          </a:p>
        </p:txBody>
      </p:sp>
      <p:sp>
        <p:nvSpPr>
          <p:cNvPr id="5" name="TextBox 4">
            <a:extLst>
              <a:ext uri="{FF2B5EF4-FFF2-40B4-BE49-F238E27FC236}">
                <a16:creationId xmlns:a16="http://schemas.microsoft.com/office/drawing/2014/main" id="{3BEC3A5E-8FAA-89E9-0526-90E8EF1621B7}"/>
              </a:ext>
            </a:extLst>
          </p:cNvPr>
          <p:cNvSpPr txBox="1"/>
          <p:nvPr/>
        </p:nvSpPr>
        <p:spPr>
          <a:xfrm>
            <a:off x="152400" y="6320135"/>
            <a:ext cx="88392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[10] M. L. Hoang, A. </a:t>
            </a:r>
            <a:r>
              <a:rPr lang="en-US" sz="1200" dirty="0" err="1">
                <a:solidFill>
                  <a:schemeClr val="bg1"/>
                </a:solidFill>
                <a:effectLst/>
                <a:latin typeface="Times New Roman" panose="02020603050405020304" pitchFamily="18" charset="0"/>
              </a:rPr>
              <a:t>Pietrosanto</a:t>
            </a:r>
            <a:r>
              <a:rPr lang="en-US" sz="1200" dirty="0">
                <a:solidFill>
                  <a:schemeClr val="bg1"/>
                </a:solidFill>
                <a:effectLst/>
                <a:latin typeface="Times New Roman" panose="02020603050405020304" pitchFamily="18" charset="0"/>
              </a:rPr>
              <a:t>, S. D. </a:t>
            </a:r>
            <a:r>
              <a:rPr lang="en-US" sz="1200" dirty="0" err="1">
                <a:solidFill>
                  <a:schemeClr val="bg1"/>
                </a:solidFill>
                <a:effectLst/>
                <a:latin typeface="Times New Roman" panose="02020603050405020304" pitchFamily="18" charset="0"/>
              </a:rPr>
              <a:t>Iancono</a:t>
            </a:r>
            <a:r>
              <a:rPr lang="en-US" sz="1200" dirty="0">
                <a:solidFill>
                  <a:schemeClr val="bg1"/>
                </a:solidFill>
                <a:effectLst/>
                <a:latin typeface="Times New Roman" panose="02020603050405020304" pitchFamily="18" charset="0"/>
              </a:rPr>
              <a:t>, and V. Paciello, “Pre-Processing Technique for Compass-less </a:t>
            </a:r>
            <a:r>
              <a:rPr lang="en-US" sz="1200" dirty="0" err="1">
                <a:solidFill>
                  <a:schemeClr val="bg1"/>
                </a:solidFill>
                <a:effectLst/>
                <a:latin typeface="Times New Roman" panose="02020603050405020304" pitchFamily="18" charset="0"/>
              </a:rPr>
              <a:t>Madgwick</a:t>
            </a:r>
            <a:r>
              <a:rPr lang="en-US" sz="1200" dirty="0">
                <a:solidFill>
                  <a:schemeClr val="bg1"/>
                </a:solidFill>
                <a:effectLst/>
                <a:latin typeface="Times New Roman" panose="02020603050405020304" pitchFamily="18" charset="0"/>
              </a:rPr>
              <a:t> in Heading Estimation for Industry 4.0,” </a:t>
            </a:r>
            <a:r>
              <a:rPr lang="en-US" sz="1200" i="1" dirty="0">
                <a:solidFill>
                  <a:schemeClr val="bg1"/>
                </a:solidFill>
                <a:effectLst/>
                <a:latin typeface="Times New Roman" panose="02020603050405020304" pitchFamily="18" charset="0"/>
              </a:rPr>
              <a:t>ieeexplore.ieee.org</a:t>
            </a:r>
            <a:r>
              <a:rPr lang="en-US" sz="1200" dirty="0">
                <a:solidFill>
                  <a:schemeClr val="bg1"/>
                </a:solidFill>
                <a:effectLst/>
                <a:latin typeface="Times New Roman" panose="02020603050405020304" pitchFamily="18" charset="0"/>
              </a:rPr>
              <a:t>, Jun. 30, 2020.</a:t>
            </a:r>
          </a:p>
        </p:txBody>
      </p:sp>
      <p:sp>
        <p:nvSpPr>
          <p:cNvPr id="2" name="Content Placeholder 8">
            <a:extLst>
              <a:ext uri="{FF2B5EF4-FFF2-40B4-BE49-F238E27FC236}">
                <a16:creationId xmlns:a16="http://schemas.microsoft.com/office/drawing/2014/main" id="{82F1D6EE-925D-49A5-A265-FC5FF175E6C7}"/>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No Motion No Integration</a:t>
            </a:r>
          </a:p>
          <a:p>
            <a:pPr lvl="1"/>
            <a:r>
              <a:rPr lang="en-US" sz="2400" dirty="0"/>
              <a:t>Filters gyroscope data</a:t>
            </a:r>
          </a:p>
          <a:p>
            <a:pPr lvl="1"/>
            <a:r>
              <a:rPr lang="en-US" sz="2400" dirty="0"/>
              <a:t>Bias compensation</a:t>
            </a:r>
          </a:p>
          <a:p>
            <a:pPr lvl="1"/>
            <a:r>
              <a:rPr lang="en-US" sz="2400" dirty="0"/>
              <a:t>Store and update threshold</a:t>
            </a:r>
          </a:p>
          <a:p>
            <a:pPr lvl="1"/>
            <a:r>
              <a:rPr lang="en-US" sz="2400" dirty="0"/>
              <a:t>Check for motion</a:t>
            </a:r>
          </a:p>
          <a:p>
            <a:endParaRPr lang="en-US" dirty="0"/>
          </a:p>
        </p:txBody>
      </p:sp>
      <p:sp>
        <p:nvSpPr>
          <p:cNvPr id="7" name="TextBox 6">
            <a:extLst>
              <a:ext uri="{FF2B5EF4-FFF2-40B4-BE49-F238E27FC236}">
                <a16:creationId xmlns:a16="http://schemas.microsoft.com/office/drawing/2014/main" id="{1FD9CEC4-2963-DA9E-BB8E-5C7A01A49B99}"/>
              </a:ext>
            </a:extLst>
          </p:cNvPr>
          <p:cNvSpPr txBox="1"/>
          <p:nvPr/>
        </p:nvSpPr>
        <p:spPr>
          <a:xfrm>
            <a:off x="5638800" y="5922253"/>
            <a:ext cx="1524000" cy="276999"/>
          </a:xfrm>
          <a:prstGeom prst="rect">
            <a:avLst/>
          </a:prstGeom>
          <a:noFill/>
        </p:spPr>
        <p:txBody>
          <a:bodyPr wrap="square">
            <a:spAutoFit/>
          </a:bodyPr>
          <a:lstStyle/>
          <a:p>
            <a:r>
              <a:rPr lang="en-US" sz="1200" dirty="0"/>
              <a:t>NMNI Flow chart [10]</a:t>
            </a:r>
          </a:p>
        </p:txBody>
      </p:sp>
    </p:spTree>
    <p:extLst>
      <p:ext uri="{BB962C8B-B14F-4D97-AF65-F5344CB8AC3E}">
        <p14:creationId xmlns:p14="http://schemas.microsoft.com/office/powerpoint/2010/main" val="172903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flowchart&#10;&#10;Description automatically generated">
            <a:extLst>
              <a:ext uri="{FF2B5EF4-FFF2-40B4-BE49-F238E27FC236}">
                <a16:creationId xmlns:a16="http://schemas.microsoft.com/office/drawing/2014/main" id="{36C69B0E-D354-68B6-A108-3A79B813861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529"/>
          <a:stretch/>
        </p:blipFill>
        <p:spPr>
          <a:xfrm>
            <a:off x="4623881" y="1371600"/>
            <a:ext cx="3429000" cy="4466040"/>
          </a:xfrm>
        </p:spPr>
      </p:pic>
      <p:sp>
        <p:nvSpPr>
          <p:cNvPr id="3" name="Title 2">
            <a:extLst>
              <a:ext uri="{FF2B5EF4-FFF2-40B4-BE49-F238E27FC236}">
                <a16:creationId xmlns:a16="http://schemas.microsoft.com/office/drawing/2014/main" id="{E32EF808-3DD8-91B8-EF3C-E1566B9DDB20}"/>
              </a:ext>
            </a:extLst>
          </p:cNvPr>
          <p:cNvSpPr>
            <a:spLocks noGrp="1"/>
          </p:cNvSpPr>
          <p:nvPr>
            <p:ph type="title"/>
          </p:nvPr>
        </p:nvSpPr>
        <p:spPr/>
        <p:txBody>
          <a:bodyPr/>
          <a:lstStyle/>
          <a:p>
            <a:r>
              <a:rPr lang="en-US" dirty="0"/>
              <a:t>Preprocessing: NDZTA</a:t>
            </a:r>
          </a:p>
        </p:txBody>
      </p:sp>
      <p:sp>
        <p:nvSpPr>
          <p:cNvPr id="5" name="TextBox 4">
            <a:extLst>
              <a:ext uri="{FF2B5EF4-FFF2-40B4-BE49-F238E27FC236}">
                <a16:creationId xmlns:a16="http://schemas.microsoft.com/office/drawing/2014/main" id="{0ECE384D-BF7C-CB75-F5B0-9980DB87FD20}"/>
              </a:ext>
            </a:extLst>
          </p:cNvPr>
          <p:cNvSpPr txBox="1"/>
          <p:nvPr/>
        </p:nvSpPr>
        <p:spPr>
          <a:xfrm>
            <a:off x="128081" y="6320135"/>
            <a:ext cx="8991600" cy="461665"/>
          </a:xfrm>
          <a:prstGeom prst="rect">
            <a:avLst/>
          </a:prstGeom>
          <a:noFill/>
        </p:spPr>
        <p:txBody>
          <a:bodyPr wrap="square">
            <a:spAutoFit/>
          </a:bodyPr>
          <a:lstStyle/>
          <a:p>
            <a:r>
              <a:rPr lang="en-US" sz="1200" dirty="0">
                <a:solidFill>
                  <a:schemeClr val="bg1"/>
                </a:solidFill>
                <a:latin typeface="Times New Roman" panose="02020603050405020304" pitchFamily="18" charset="0"/>
              </a:rPr>
              <a:t>[11</a:t>
            </a:r>
            <a:r>
              <a:rPr lang="en-US" sz="1200" dirty="0">
                <a:solidFill>
                  <a:schemeClr val="bg1"/>
                </a:solidFill>
                <a:effectLst/>
                <a:latin typeface="Times New Roman" panose="02020603050405020304" pitchFamily="18" charset="0"/>
              </a:rPr>
              <a:t>] M. L. Hoang, M. </a:t>
            </a:r>
            <a:r>
              <a:rPr lang="en-US" sz="1200" dirty="0" err="1">
                <a:solidFill>
                  <a:schemeClr val="bg1"/>
                </a:solidFill>
                <a:effectLst/>
                <a:latin typeface="Times New Roman" panose="02020603050405020304" pitchFamily="18" charset="0"/>
              </a:rPr>
              <a:t>Carratu</a:t>
            </a:r>
            <a:r>
              <a:rPr lang="en-US" sz="1200" dirty="0">
                <a:solidFill>
                  <a:schemeClr val="bg1"/>
                </a:solidFill>
                <a:effectLst/>
                <a:latin typeface="Times New Roman" panose="02020603050405020304" pitchFamily="18" charset="0"/>
              </a:rPr>
              <a:t>, M. A. </a:t>
            </a:r>
            <a:r>
              <a:rPr lang="en-US" sz="1200" dirty="0" err="1">
                <a:solidFill>
                  <a:schemeClr val="bg1"/>
                </a:solidFill>
                <a:effectLst/>
                <a:latin typeface="Times New Roman" panose="02020603050405020304" pitchFamily="18" charset="0"/>
              </a:rPr>
              <a:t>Ugwiri</a:t>
            </a:r>
            <a:r>
              <a:rPr lang="en-US" sz="1200" dirty="0">
                <a:solidFill>
                  <a:schemeClr val="bg1"/>
                </a:solidFill>
                <a:effectLst/>
                <a:latin typeface="Times New Roman" panose="02020603050405020304" pitchFamily="18" charset="0"/>
              </a:rPr>
              <a:t>, V. Paciello, and A. </a:t>
            </a:r>
            <a:r>
              <a:rPr lang="en-US" sz="1200" dirty="0" err="1">
                <a:solidFill>
                  <a:schemeClr val="bg1"/>
                </a:solidFill>
                <a:effectLst/>
                <a:latin typeface="Times New Roman" panose="02020603050405020304" pitchFamily="18" charset="0"/>
              </a:rPr>
              <a:t>Pietrosanto</a:t>
            </a:r>
            <a:r>
              <a:rPr lang="en-US" sz="1200" dirty="0">
                <a:solidFill>
                  <a:schemeClr val="bg1"/>
                </a:solidFill>
                <a:effectLst/>
                <a:latin typeface="Times New Roman" panose="02020603050405020304" pitchFamily="18" charset="0"/>
              </a:rPr>
              <a:t>, “A New Technique for Optimization of Linear Displacement Measurement based on MEMS Accelerometer,” </a:t>
            </a:r>
            <a:r>
              <a:rPr lang="en-US" sz="1200" i="1" dirty="0">
                <a:solidFill>
                  <a:schemeClr val="bg1"/>
                </a:solidFill>
                <a:effectLst/>
                <a:latin typeface="Times New Roman" panose="02020603050405020304" pitchFamily="18" charset="0"/>
              </a:rPr>
              <a:t>ieeexplore.ieee.org</a:t>
            </a:r>
            <a:r>
              <a:rPr lang="en-US" sz="1200" dirty="0">
                <a:solidFill>
                  <a:schemeClr val="bg1"/>
                </a:solidFill>
                <a:effectLst/>
                <a:latin typeface="Times New Roman" panose="02020603050405020304" pitchFamily="18" charset="0"/>
              </a:rPr>
              <a:t>, Nov. 30, 2020.</a:t>
            </a:r>
            <a:endParaRPr lang="en-US" dirty="0">
              <a:solidFill>
                <a:schemeClr val="bg1"/>
              </a:solidFill>
            </a:endParaRPr>
          </a:p>
        </p:txBody>
      </p:sp>
      <p:sp>
        <p:nvSpPr>
          <p:cNvPr id="7" name="Content Placeholder 8">
            <a:extLst>
              <a:ext uri="{FF2B5EF4-FFF2-40B4-BE49-F238E27FC236}">
                <a16:creationId xmlns:a16="http://schemas.microsoft.com/office/drawing/2014/main" id="{3D9DD9A2-A37E-F4E2-5443-34209588DFA3}"/>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No Displacement Zero Translational Accumulation</a:t>
            </a:r>
          </a:p>
          <a:p>
            <a:pPr lvl="1"/>
            <a:r>
              <a:rPr lang="en-US" sz="2400" dirty="0"/>
              <a:t>Filters accelerometer data</a:t>
            </a:r>
          </a:p>
          <a:p>
            <a:pPr lvl="1"/>
            <a:r>
              <a:rPr lang="en-US" sz="2400" dirty="0"/>
              <a:t>Low-pass Filter</a:t>
            </a:r>
          </a:p>
          <a:p>
            <a:pPr lvl="1"/>
            <a:r>
              <a:rPr lang="en-US" sz="2400" dirty="0"/>
              <a:t>Store and update threshold</a:t>
            </a:r>
          </a:p>
          <a:p>
            <a:pPr lvl="1"/>
            <a:r>
              <a:rPr lang="en-US" sz="2400" dirty="0"/>
              <a:t>Check for motion</a:t>
            </a:r>
          </a:p>
          <a:p>
            <a:endParaRPr lang="en-US" dirty="0"/>
          </a:p>
        </p:txBody>
      </p:sp>
      <p:sp>
        <p:nvSpPr>
          <p:cNvPr id="4" name="TextBox 3">
            <a:extLst>
              <a:ext uri="{FF2B5EF4-FFF2-40B4-BE49-F238E27FC236}">
                <a16:creationId xmlns:a16="http://schemas.microsoft.com/office/drawing/2014/main" id="{4C6549FB-3FDF-FBDF-98A9-E5F423489064}"/>
              </a:ext>
            </a:extLst>
          </p:cNvPr>
          <p:cNvSpPr txBox="1"/>
          <p:nvPr/>
        </p:nvSpPr>
        <p:spPr>
          <a:xfrm>
            <a:off x="5519063" y="5837640"/>
            <a:ext cx="1638636" cy="276999"/>
          </a:xfrm>
          <a:prstGeom prst="rect">
            <a:avLst/>
          </a:prstGeom>
          <a:noFill/>
        </p:spPr>
        <p:txBody>
          <a:bodyPr wrap="square">
            <a:spAutoFit/>
          </a:bodyPr>
          <a:lstStyle/>
          <a:p>
            <a:r>
              <a:rPr lang="en-US" sz="1200" dirty="0"/>
              <a:t>NDZTA Flow Chart [11]</a:t>
            </a:r>
          </a:p>
        </p:txBody>
      </p:sp>
    </p:spTree>
    <p:extLst>
      <p:ext uri="{BB962C8B-B14F-4D97-AF65-F5344CB8AC3E}">
        <p14:creationId xmlns:p14="http://schemas.microsoft.com/office/powerpoint/2010/main" val="302747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716C0-C8A2-F7AA-AE2F-A00CC21AE049}"/>
              </a:ext>
            </a:extLst>
          </p:cNvPr>
          <p:cNvSpPr>
            <a:spLocks noGrp="1"/>
          </p:cNvSpPr>
          <p:nvPr>
            <p:ph idx="1"/>
          </p:nvPr>
        </p:nvSpPr>
        <p:spPr>
          <a:xfrm>
            <a:off x="457200" y="1371600"/>
            <a:ext cx="7848600" cy="2590800"/>
          </a:xfrm>
        </p:spPr>
        <p:txBody>
          <a:bodyPr/>
          <a:lstStyle/>
          <a:p>
            <a:r>
              <a:rPr lang="en-US" sz="2400" dirty="0"/>
              <a:t>Sensor fusion algorithm for orientation estimation</a:t>
            </a:r>
          </a:p>
          <a:p>
            <a:endParaRPr lang="en-US" dirty="0"/>
          </a:p>
        </p:txBody>
      </p:sp>
      <p:sp>
        <p:nvSpPr>
          <p:cNvPr id="3" name="Title 2">
            <a:extLst>
              <a:ext uri="{FF2B5EF4-FFF2-40B4-BE49-F238E27FC236}">
                <a16:creationId xmlns:a16="http://schemas.microsoft.com/office/drawing/2014/main" id="{9666B5A8-3C5F-4D50-7E28-78671DE481F8}"/>
              </a:ext>
            </a:extLst>
          </p:cNvPr>
          <p:cNvSpPr>
            <a:spLocks noGrp="1"/>
          </p:cNvSpPr>
          <p:nvPr>
            <p:ph type="title"/>
          </p:nvPr>
        </p:nvSpPr>
        <p:spPr/>
        <p:txBody>
          <a:bodyPr>
            <a:normAutofit fontScale="90000"/>
          </a:bodyPr>
          <a:lstStyle/>
          <a:p>
            <a:r>
              <a:rPr lang="en-US" dirty="0"/>
              <a:t>Pre-processing: Complementary Filter</a:t>
            </a:r>
          </a:p>
        </p:txBody>
      </p:sp>
      <p:pic>
        <p:nvPicPr>
          <p:cNvPr id="6146" name="Picture 2">
            <a:extLst>
              <a:ext uri="{FF2B5EF4-FFF2-40B4-BE49-F238E27FC236}">
                <a16:creationId xmlns:a16="http://schemas.microsoft.com/office/drawing/2014/main" id="{015AB915-3397-1935-2F71-0A27C3CDD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43200"/>
            <a:ext cx="7772400" cy="2988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EC29B5-FED7-DAAB-8C81-AACB8495C5EE}"/>
              </a:ext>
            </a:extLst>
          </p:cNvPr>
          <p:cNvSpPr txBox="1"/>
          <p:nvPr/>
        </p:nvSpPr>
        <p:spPr>
          <a:xfrm>
            <a:off x="0" y="6425744"/>
            <a:ext cx="9136310" cy="253916"/>
          </a:xfrm>
          <a:prstGeom prst="rect">
            <a:avLst/>
          </a:prstGeom>
          <a:noFill/>
        </p:spPr>
        <p:txBody>
          <a:bodyPr wrap="square">
            <a:spAutoFit/>
          </a:bodyPr>
          <a:lstStyle/>
          <a:p>
            <a:r>
              <a:rPr lang="en-US" sz="1050" dirty="0">
                <a:solidFill>
                  <a:schemeClr val="bg1"/>
                </a:solidFill>
                <a:effectLst/>
                <a:latin typeface="Times New Roman" panose="02020603050405020304" pitchFamily="18" charset="0"/>
              </a:rPr>
              <a:t>[12] M. Shah, S. Bhargava, and S. B. K. </a:t>
            </a:r>
            <a:r>
              <a:rPr lang="en-US" sz="1050" dirty="0" err="1">
                <a:solidFill>
                  <a:schemeClr val="bg1"/>
                </a:solidFill>
                <a:effectLst/>
                <a:latin typeface="Times New Roman" panose="02020603050405020304" pitchFamily="18" charset="0"/>
              </a:rPr>
              <a:t>Mr</a:t>
            </a:r>
            <a:r>
              <a:rPr lang="en-US" sz="1050" dirty="0">
                <a:solidFill>
                  <a:schemeClr val="bg1"/>
                </a:solidFill>
                <a:effectLst/>
                <a:latin typeface="Times New Roman" panose="02020603050405020304" pitchFamily="18" charset="0"/>
              </a:rPr>
              <a:t>, “ Mission Planning and Waypoint Navigation of a Micro Quad Copter by Selectable GPS Co-Ordinates,” </a:t>
            </a:r>
            <a:r>
              <a:rPr lang="en-US" sz="1050" i="1" dirty="0">
                <a:solidFill>
                  <a:schemeClr val="bg1"/>
                </a:solidFill>
                <a:effectLst/>
                <a:latin typeface="Times New Roman" panose="02020603050405020304" pitchFamily="18" charset="0"/>
              </a:rPr>
              <a:t>ResearchGate</a:t>
            </a:r>
            <a:r>
              <a:rPr lang="en-US" sz="1050" dirty="0">
                <a:solidFill>
                  <a:schemeClr val="bg1"/>
                </a:solidFill>
                <a:effectLst/>
                <a:latin typeface="Times New Roman" panose="02020603050405020304" pitchFamily="18" charset="0"/>
              </a:rPr>
              <a:t>.</a:t>
            </a:r>
          </a:p>
        </p:txBody>
      </p:sp>
      <p:sp>
        <p:nvSpPr>
          <p:cNvPr id="5" name="TextBox 4">
            <a:extLst>
              <a:ext uri="{FF2B5EF4-FFF2-40B4-BE49-F238E27FC236}">
                <a16:creationId xmlns:a16="http://schemas.microsoft.com/office/drawing/2014/main" id="{5B4CA941-A19F-6B3C-EE2D-299A6F5D7F81}"/>
              </a:ext>
            </a:extLst>
          </p:cNvPr>
          <p:cNvSpPr txBox="1"/>
          <p:nvPr/>
        </p:nvSpPr>
        <p:spPr>
          <a:xfrm>
            <a:off x="3384331" y="5731554"/>
            <a:ext cx="2375338" cy="276999"/>
          </a:xfrm>
          <a:prstGeom prst="rect">
            <a:avLst/>
          </a:prstGeom>
          <a:noFill/>
        </p:spPr>
        <p:txBody>
          <a:bodyPr wrap="square">
            <a:spAutoFit/>
          </a:bodyPr>
          <a:lstStyle/>
          <a:p>
            <a:r>
              <a:rPr lang="en-US" sz="1200" dirty="0"/>
              <a:t>Complementary Filter Diagram [12]</a:t>
            </a:r>
          </a:p>
        </p:txBody>
      </p:sp>
    </p:spTree>
    <p:extLst>
      <p:ext uri="{BB962C8B-B14F-4D97-AF65-F5344CB8AC3E}">
        <p14:creationId xmlns:p14="http://schemas.microsoft.com/office/powerpoint/2010/main" val="255117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66A1550-1AA4-AD96-28A2-B323525D3953}"/>
              </a:ext>
            </a:extLst>
          </p:cNvPr>
          <p:cNvPicPr>
            <a:picLocks noGrp="1" noChangeAspect="1"/>
          </p:cNvPicPr>
          <p:nvPr>
            <p:ph idx="1"/>
          </p:nvPr>
        </p:nvPicPr>
        <p:blipFill>
          <a:blip r:embed="rId3"/>
          <a:stretch>
            <a:fillRect/>
          </a:stretch>
        </p:blipFill>
        <p:spPr>
          <a:xfrm>
            <a:off x="6358160" y="4800600"/>
            <a:ext cx="2790825" cy="1438275"/>
          </a:xfrm>
        </p:spPr>
      </p:pic>
      <p:sp>
        <p:nvSpPr>
          <p:cNvPr id="3" name="Title 2">
            <a:extLst>
              <a:ext uri="{FF2B5EF4-FFF2-40B4-BE49-F238E27FC236}">
                <a16:creationId xmlns:a16="http://schemas.microsoft.com/office/drawing/2014/main" id="{13FB32A6-0846-CFE4-65A8-7FC791B6CB32}"/>
              </a:ext>
            </a:extLst>
          </p:cNvPr>
          <p:cNvSpPr>
            <a:spLocks noGrp="1"/>
          </p:cNvSpPr>
          <p:nvPr>
            <p:ph type="title"/>
          </p:nvPr>
        </p:nvSpPr>
        <p:spPr/>
        <p:txBody>
          <a:bodyPr>
            <a:normAutofit fontScale="90000"/>
          </a:bodyPr>
          <a:lstStyle/>
          <a:p>
            <a:r>
              <a:rPr lang="en-US" dirty="0"/>
              <a:t>1</a:t>
            </a:r>
            <a:r>
              <a:rPr lang="en-US" baseline="30000" dirty="0"/>
              <a:t>st</a:t>
            </a:r>
            <a:r>
              <a:rPr lang="en-US" dirty="0"/>
              <a:t> Kalman Filter (Mobile Robot): Process Model</a:t>
            </a:r>
          </a:p>
        </p:txBody>
      </p:sp>
      <p:pic>
        <p:nvPicPr>
          <p:cNvPr id="5" name="Picture 4">
            <a:extLst>
              <a:ext uri="{FF2B5EF4-FFF2-40B4-BE49-F238E27FC236}">
                <a16:creationId xmlns:a16="http://schemas.microsoft.com/office/drawing/2014/main" id="{8186DD6E-FA4A-55A6-B636-998ECFA2B265}"/>
              </a:ext>
            </a:extLst>
          </p:cNvPr>
          <p:cNvPicPr>
            <a:picLocks noChangeAspect="1"/>
          </p:cNvPicPr>
          <p:nvPr/>
        </p:nvPicPr>
        <p:blipFill>
          <a:blip r:embed="rId4"/>
          <a:stretch>
            <a:fillRect/>
          </a:stretch>
        </p:blipFill>
        <p:spPr>
          <a:xfrm>
            <a:off x="6496272" y="2124075"/>
            <a:ext cx="2514600" cy="838200"/>
          </a:xfrm>
          <a:prstGeom prst="rect">
            <a:avLst/>
          </a:prstGeom>
        </p:spPr>
      </p:pic>
      <p:pic>
        <p:nvPicPr>
          <p:cNvPr id="7" name="Picture 6">
            <a:extLst>
              <a:ext uri="{FF2B5EF4-FFF2-40B4-BE49-F238E27FC236}">
                <a16:creationId xmlns:a16="http://schemas.microsoft.com/office/drawing/2014/main" id="{FCF6EBEC-27DD-94FD-3F25-B09AC18073D8}"/>
              </a:ext>
            </a:extLst>
          </p:cNvPr>
          <p:cNvPicPr>
            <a:picLocks noChangeAspect="1"/>
          </p:cNvPicPr>
          <p:nvPr/>
        </p:nvPicPr>
        <p:blipFill>
          <a:blip r:embed="rId5"/>
          <a:stretch>
            <a:fillRect/>
          </a:stretch>
        </p:blipFill>
        <p:spPr>
          <a:xfrm>
            <a:off x="5887607" y="3200400"/>
            <a:ext cx="3267075" cy="1362075"/>
          </a:xfrm>
          <a:prstGeom prst="rect">
            <a:avLst/>
          </a:prstGeom>
        </p:spPr>
      </p:pic>
      <p:sp>
        <p:nvSpPr>
          <p:cNvPr id="2" name="Content Placeholder 8">
            <a:extLst>
              <a:ext uri="{FF2B5EF4-FFF2-40B4-BE49-F238E27FC236}">
                <a16:creationId xmlns:a16="http://schemas.microsoft.com/office/drawing/2014/main" id="{8C8FB24D-92A6-8BEE-3884-B11696416DF8}"/>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4" name="Content Placeholder 8">
            <a:extLst>
              <a:ext uri="{FF2B5EF4-FFF2-40B4-BE49-F238E27FC236}">
                <a16:creationId xmlns:a16="http://schemas.microsoft.com/office/drawing/2014/main" id="{F851EC93-BF98-85F6-7C35-7E3B7D137553}"/>
              </a:ext>
            </a:extLst>
          </p:cNvPr>
          <p:cNvSpPr txBox="1">
            <a:spLocks/>
          </p:cNvSpPr>
          <p:nvPr/>
        </p:nvSpPr>
        <p:spPr>
          <a:xfrm>
            <a:off x="133128" y="152400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Unicycle Model Mobile Robot</a:t>
            </a:r>
          </a:p>
          <a:p>
            <a:r>
              <a:rPr lang="en-US" sz="2400" dirty="0"/>
              <a:t>States and Measurements </a:t>
            </a:r>
          </a:p>
          <a:p>
            <a:pPr lvl="1"/>
            <a:r>
              <a:rPr lang="en-US" sz="2400" dirty="0"/>
              <a:t>X, Y, and heading</a:t>
            </a:r>
          </a:p>
          <a:p>
            <a:endParaRPr lang="en-US" dirty="0"/>
          </a:p>
        </p:txBody>
      </p:sp>
      <p:pic>
        <p:nvPicPr>
          <p:cNvPr id="10" name="Picture 9">
            <a:extLst>
              <a:ext uri="{FF2B5EF4-FFF2-40B4-BE49-F238E27FC236}">
                <a16:creationId xmlns:a16="http://schemas.microsoft.com/office/drawing/2014/main" id="{4D1A7ACF-CCA2-F3D1-5605-352CD1883DB7}"/>
              </a:ext>
            </a:extLst>
          </p:cNvPr>
          <p:cNvPicPr>
            <a:picLocks noChangeAspect="1"/>
          </p:cNvPicPr>
          <p:nvPr/>
        </p:nvPicPr>
        <p:blipFill rotWithShape="1">
          <a:blip r:embed="rId6"/>
          <a:srcRect l="12403" t="9337" r="13003" b="8250"/>
          <a:stretch/>
        </p:blipFill>
        <p:spPr>
          <a:xfrm>
            <a:off x="1447800" y="2854793"/>
            <a:ext cx="3812737" cy="3379218"/>
          </a:xfrm>
          <a:prstGeom prst="rect">
            <a:avLst/>
          </a:prstGeom>
        </p:spPr>
      </p:pic>
      <p:sp>
        <p:nvSpPr>
          <p:cNvPr id="8" name="TextBox 7">
            <a:extLst>
              <a:ext uri="{FF2B5EF4-FFF2-40B4-BE49-F238E27FC236}">
                <a16:creationId xmlns:a16="http://schemas.microsoft.com/office/drawing/2014/main" id="{78046AB2-3EE0-CFFA-4A54-B702E045E85B}"/>
              </a:ext>
            </a:extLst>
          </p:cNvPr>
          <p:cNvSpPr txBox="1"/>
          <p:nvPr/>
        </p:nvSpPr>
        <p:spPr>
          <a:xfrm>
            <a:off x="2129654" y="5940192"/>
            <a:ext cx="2617076" cy="276999"/>
          </a:xfrm>
          <a:prstGeom prst="rect">
            <a:avLst/>
          </a:prstGeom>
          <a:noFill/>
        </p:spPr>
        <p:txBody>
          <a:bodyPr wrap="square">
            <a:spAutoFit/>
          </a:bodyPr>
          <a:lstStyle/>
          <a:p>
            <a:r>
              <a:rPr lang="en-US" sz="1200" dirty="0"/>
              <a:t>Unicycle Model Mobile Robot Diagram</a:t>
            </a:r>
          </a:p>
        </p:txBody>
      </p:sp>
    </p:spTree>
    <p:extLst>
      <p:ext uri="{BB962C8B-B14F-4D97-AF65-F5344CB8AC3E}">
        <p14:creationId xmlns:p14="http://schemas.microsoft.com/office/powerpoint/2010/main" val="4250504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1A7581-12C4-0301-1ACC-A68977A73E89}"/>
              </a:ext>
            </a:extLst>
          </p:cNvPr>
          <p:cNvSpPr>
            <a:spLocks noGrp="1"/>
          </p:cNvSpPr>
          <p:nvPr>
            <p:ph type="title"/>
          </p:nvPr>
        </p:nvSpPr>
        <p:spPr/>
        <p:txBody>
          <a:bodyPr>
            <a:normAutofit fontScale="90000"/>
          </a:bodyPr>
          <a:lstStyle/>
          <a:p>
            <a:r>
              <a:rPr lang="en-US" dirty="0"/>
              <a:t>1</a:t>
            </a:r>
            <a:r>
              <a:rPr lang="en-US" baseline="30000" dirty="0"/>
              <a:t>st</a:t>
            </a:r>
            <a:r>
              <a:rPr lang="en-US" dirty="0"/>
              <a:t> Kalman Filter (Mobile Robot): Measurement Model</a:t>
            </a:r>
          </a:p>
        </p:txBody>
      </p:sp>
      <p:pic>
        <p:nvPicPr>
          <p:cNvPr id="4" name="Content Placeholder 3">
            <a:extLst>
              <a:ext uri="{FF2B5EF4-FFF2-40B4-BE49-F238E27FC236}">
                <a16:creationId xmlns:a16="http://schemas.microsoft.com/office/drawing/2014/main" id="{06A06194-65CE-A514-5AE3-3BF49595C188}"/>
              </a:ext>
            </a:extLst>
          </p:cNvPr>
          <p:cNvPicPr>
            <a:picLocks noGrp="1" noChangeAspect="1"/>
          </p:cNvPicPr>
          <p:nvPr>
            <p:ph idx="1"/>
          </p:nvPr>
        </p:nvPicPr>
        <p:blipFill>
          <a:blip r:embed="rId2"/>
          <a:stretch>
            <a:fillRect/>
          </a:stretch>
        </p:blipFill>
        <p:spPr>
          <a:xfrm>
            <a:off x="4750951" y="3429000"/>
            <a:ext cx="2743200" cy="1911551"/>
          </a:xfrm>
          <a:prstGeom prst="rect">
            <a:avLst/>
          </a:prstGeom>
        </p:spPr>
      </p:pic>
      <p:pic>
        <p:nvPicPr>
          <p:cNvPr id="6" name="Picture 5">
            <a:extLst>
              <a:ext uri="{FF2B5EF4-FFF2-40B4-BE49-F238E27FC236}">
                <a16:creationId xmlns:a16="http://schemas.microsoft.com/office/drawing/2014/main" id="{B0FCFAA1-EA04-5235-BA7E-16D3BDB2B2F8}"/>
              </a:ext>
            </a:extLst>
          </p:cNvPr>
          <p:cNvPicPr>
            <a:picLocks noChangeAspect="1"/>
          </p:cNvPicPr>
          <p:nvPr/>
        </p:nvPicPr>
        <p:blipFill>
          <a:blip r:embed="rId3"/>
          <a:stretch>
            <a:fillRect/>
          </a:stretch>
        </p:blipFill>
        <p:spPr>
          <a:xfrm>
            <a:off x="224749" y="3274789"/>
            <a:ext cx="4168302" cy="1925861"/>
          </a:xfrm>
          <a:prstGeom prst="rect">
            <a:avLst/>
          </a:prstGeom>
        </p:spPr>
      </p:pic>
      <p:sp>
        <p:nvSpPr>
          <p:cNvPr id="2" name="Content Placeholder 8">
            <a:extLst>
              <a:ext uri="{FF2B5EF4-FFF2-40B4-BE49-F238E27FC236}">
                <a16:creationId xmlns:a16="http://schemas.microsoft.com/office/drawing/2014/main" id="{859B735A-37B5-84D5-23A8-42FD61AC7C6C}"/>
              </a:ext>
            </a:extLst>
          </p:cNvPr>
          <p:cNvSpPr txBox="1">
            <a:spLocks/>
          </p:cNvSpPr>
          <p:nvPr/>
        </p:nvSpPr>
        <p:spPr>
          <a:xfrm>
            <a:off x="76200" y="1249110"/>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5" name="Content Placeholder 8">
            <a:extLst>
              <a:ext uri="{FF2B5EF4-FFF2-40B4-BE49-F238E27FC236}">
                <a16:creationId xmlns:a16="http://schemas.microsoft.com/office/drawing/2014/main" id="{3498CDD0-2D1E-AC1B-DFD5-260ECD3CE744}"/>
              </a:ext>
            </a:extLst>
          </p:cNvPr>
          <p:cNvSpPr txBox="1">
            <a:spLocks/>
          </p:cNvSpPr>
          <p:nvPr/>
        </p:nvSpPr>
        <p:spPr>
          <a:xfrm>
            <a:off x="111868" y="1538526"/>
            <a:ext cx="5867400" cy="49992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Measurements are transformed externally</a:t>
            </a:r>
          </a:p>
        </p:txBody>
      </p:sp>
    </p:spTree>
    <p:extLst>
      <p:ext uri="{BB962C8B-B14F-4D97-AF65-F5344CB8AC3E}">
        <p14:creationId xmlns:p14="http://schemas.microsoft.com/office/powerpoint/2010/main" val="420843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2EBB3A-0124-0167-CE31-F7C12638D753}"/>
              </a:ext>
            </a:extLst>
          </p:cNvPr>
          <p:cNvSpPr>
            <a:spLocks noGrp="1"/>
          </p:cNvSpPr>
          <p:nvPr>
            <p:ph idx="1"/>
          </p:nvPr>
        </p:nvSpPr>
        <p:spPr/>
        <p:txBody>
          <a:bodyPr>
            <a:normAutofit/>
          </a:bodyPr>
          <a:lstStyle/>
          <a:p>
            <a:r>
              <a:rPr lang="en-US" sz="2000" dirty="0"/>
              <a:t>Introduction</a:t>
            </a:r>
          </a:p>
          <a:p>
            <a:r>
              <a:rPr lang="en-US" sz="2000" dirty="0"/>
              <a:t>Previous Work</a:t>
            </a:r>
          </a:p>
          <a:p>
            <a:r>
              <a:rPr lang="en-US" sz="2000" dirty="0"/>
              <a:t>Objective</a:t>
            </a:r>
          </a:p>
          <a:p>
            <a:r>
              <a:rPr lang="en-US" sz="2000" dirty="0"/>
              <a:t>Framework</a:t>
            </a:r>
          </a:p>
          <a:p>
            <a:pPr lvl="1"/>
            <a:r>
              <a:rPr lang="en-US" sz="2000" dirty="0"/>
              <a:t>Preprocessing methods</a:t>
            </a:r>
          </a:p>
          <a:p>
            <a:pPr lvl="1"/>
            <a:r>
              <a:rPr lang="en-US" sz="2000" dirty="0"/>
              <a:t>Mobile Robot Extended Kalman Filter</a:t>
            </a:r>
          </a:p>
          <a:p>
            <a:pPr lvl="1"/>
            <a:r>
              <a:rPr lang="en-US" sz="2000" dirty="0"/>
              <a:t>IMU Extended Kalman Filter</a:t>
            </a:r>
          </a:p>
          <a:p>
            <a:r>
              <a:rPr lang="en-US" sz="2000" dirty="0"/>
              <a:t>Simulation Results</a:t>
            </a:r>
          </a:p>
          <a:p>
            <a:r>
              <a:rPr lang="en-US" sz="2000" dirty="0"/>
              <a:t>Remaining Work</a:t>
            </a:r>
          </a:p>
        </p:txBody>
      </p:sp>
      <p:sp>
        <p:nvSpPr>
          <p:cNvPr id="3" name="Title 2">
            <a:extLst>
              <a:ext uri="{FF2B5EF4-FFF2-40B4-BE49-F238E27FC236}">
                <a16:creationId xmlns:a16="http://schemas.microsoft.com/office/drawing/2014/main" id="{3678D85A-212D-0D6E-01C9-6514D1497BDF}"/>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25655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1A158-CDB3-4F7C-B8E3-04CB01E6EA5E}"/>
              </a:ext>
            </a:extLst>
          </p:cNvPr>
          <p:cNvSpPr>
            <a:spLocks noGrp="1"/>
          </p:cNvSpPr>
          <p:nvPr>
            <p:ph type="title"/>
          </p:nvPr>
        </p:nvSpPr>
        <p:spPr/>
        <p:txBody>
          <a:bodyPr/>
          <a:lstStyle/>
          <a:p>
            <a:r>
              <a:rPr lang="en-US" dirty="0"/>
              <a:t>Overall Framework</a:t>
            </a:r>
          </a:p>
        </p:txBody>
      </p:sp>
      <p:pic>
        <p:nvPicPr>
          <p:cNvPr id="4" name="Picture 3">
            <a:extLst>
              <a:ext uri="{FF2B5EF4-FFF2-40B4-BE49-F238E27FC236}">
                <a16:creationId xmlns:a16="http://schemas.microsoft.com/office/drawing/2014/main" id="{76538F15-61DA-AD21-291C-F6E09C2CE157}"/>
              </a:ext>
            </a:extLst>
          </p:cNvPr>
          <p:cNvPicPr>
            <a:picLocks noChangeAspect="1"/>
          </p:cNvPicPr>
          <p:nvPr/>
        </p:nvPicPr>
        <p:blipFill>
          <a:blip r:embed="rId2"/>
          <a:stretch>
            <a:fillRect/>
          </a:stretch>
        </p:blipFill>
        <p:spPr>
          <a:xfrm>
            <a:off x="1219200" y="1240277"/>
            <a:ext cx="6438900" cy="4959098"/>
          </a:xfrm>
          <a:prstGeom prst="rect">
            <a:avLst/>
          </a:prstGeom>
        </p:spPr>
      </p:pic>
    </p:spTree>
    <p:extLst>
      <p:ext uri="{BB962C8B-B14F-4D97-AF65-F5344CB8AC3E}">
        <p14:creationId xmlns:p14="http://schemas.microsoft.com/office/powerpoint/2010/main" val="396974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DF999-C297-156D-4CDA-91DE4E850566}"/>
              </a:ext>
            </a:extLst>
          </p:cNvPr>
          <p:cNvSpPr>
            <a:spLocks noGrp="1"/>
          </p:cNvSpPr>
          <p:nvPr>
            <p:ph type="title"/>
          </p:nvPr>
        </p:nvSpPr>
        <p:spPr/>
        <p:txBody>
          <a:bodyPr>
            <a:normAutofit fontScale="90000"/>
          </a:bodyPr>
          <a:lstStyle/>
          <a:p>
            <a:r>
              <a:rPr lang="en-US" dirty="0"/>
              <a:t>2</a:t>
            </a:r>
            <a:r>
              <a:rPr lang="en-US" baseline="30000" dirty="0"/>
              <a:t>nd</a:t>
            </a:r>
            <a:r>
              <a:rPr lang="en-US" dirty="0"/>
              <a:t> Kalman Filter (IMU): Process Model</a:t>
            </a:r>
          </a:p>
        </p:txBody>
      </p:sp>
      <p:pic>
        <p:nvPicPr>
          <p:cNvPr id="5" name="Picture 4">
            <a:extLst>
              <a:ext uri="{FF2B5EF4-FFF2-40B4-BE49-F238E27FC236}">
                <a16:creationId xmlns:a16="http://schemas.microsoft.com/office/drawing/2014/main" id="{2824B4EF-7ACC-0303-C7FC-C0F56041F1D3}"/>
              </a:ext>
            </a:extLst>
          </p:cNvPr>
          <p:cNvPicPr>
            <a:picLocks noChangeAspect="1"/>
          </p:cNvPicPr>
          <p:nvPr/>
        </p:nvPicPr>
        <p:blipFill>
          <a:blip r:embed="rId3"/>
          <a:stretch>
            <a:fillRect/>
          </a:stretch>
        </p:blipFill>
        <p:spPr>
          <a:xfrm>
            <a:off x="990600" y="2928181"/>
            <a:ext cx="2590800" cy="638175"/>
          </a:xfrm>
          <a:prstGeom prst="rect">
            <a:avLst/>
          </a:prstGeom>
        </p:spPr>
      </p:pic>
      <p:pic>
        <p:nvPicPr>
          <p:cNvPr id="6" name="Picture 5">
            <a:extLst>
              <a:ext uri="{FF2B5EF4-FFF2-40B4-BE49-F238E27FC236}">
                <a16:creationId xmlns:a16="http://schemas.microsoft.com/office/drawing/2014/main" id="{89E2255A-9544-8F75-F044-79DE5676C4A5}"/>
              </a:ext>
            </a:extLst>
          </p:cNvPr>
          <p:cNvPicPr>
            <a:picLocks noChangeAspect="1"/>
          </p:cNvPicPr>
          <p:nvPr/>
        </p:nvPicPr>
        <p:blipFill>
          <a:blip r:embed="rId4"/>
          <a:stretch>
            <a:fillRect/>
          </a:stretch>
        </p:blipFill>
        <p:spPr>
          <a:xfrm>
            <a:off x="5514164" y="2895600"/>
            <a:ext cx="2124075" cy="609600"/>
          </a:xfrm>
          <a:prstGeom prst="rect">
            <a:avLst/>
          </a:prstGeom>
        </p:spPr>
      </p:pic>
      <p:pic>
        <p:nvPicPr>
          <p:cNvPr id="8" name="Picture 7">
            <a:extLst>
              <a:ext uri="{FF2B5EF4-FFF2-40B4-BE49-F238E27FC236}">
                <a16:creationId xmlns:a16="http://schemas.microsoft.com/office/drawing/2014/main" id="{FF71F870-8D99-BD25-3E6E-1522249BB8A1}"/>
              </a:ext>
            </a:extLst>
          </p:cNvPr>
          <p:cNvPicPr>
            <a:picLocks noChangeAspect="1"/>
          </p:cNvPicPr>
          <p:nvPr/>
        </p:nvPicPr>
        <p:blipFill>
          <a:blip r:embed="rId5"/>
          <a:stretch>
            <a:fillRect/>
          </a:stretch>
        </p:blipFill>
        <p:spPr>
          <a:xfrm>
            <a:off x="809625" y="3425829"/>
            <a:ext cx="7115175" cy="1600200"/>
          </a:xfrm>
          <a:prstGeom prst="rect">
            <a:avLst/>
          </a:prstGeom>
        </p:spPr>
      </p:pic>
      <p:pic>
        <p:nvPicPr>
          <p:cNvPr id="10" name="Picture 9">
            <a:extLst>
              <a:ext uri="{FF2B5EF4-FFF2-40B4-BE49-F238E27FC236}">
                <a16:creationId xmlns:a16="http://schemas.microsoft.com/office/drawing/2014/main" id="{C9B97091-D339-912D-92DA-FE5C1EBD7A51}"/>
              </a:ext>
            </a:extLst>
          </p:cNvPr>
          <p:cNvPicPr>
            <a:picLocks noChangeAspect="1"/>
          </p:cNvPicPr>
          <p:nvPr/>
        </p:nvPicPr>
        <p:blipFill>
          <a:blip r:embed="rId6"/>
          <a:stretch>
            <a:fillRect/>
          </a:stretch>
        </p:blipFill>
        <p:spPr>
          <a:xfrm>
            <a:off x="1347787" y="1555270"/>
            <a:ext cx="1876425" cy="1314450"/>
          </a:xfrm>
          <a:prstGeom prst="rect">
            <a:avLst/>
          </a:prstGeom>
        </p:spPr>
      </p:pic>
      <p:pic>
        <p:nvPicPr>
          <p:cNvPr id="12" name="Picture 11">
            <a:extLst>
              <a:ext uri="{FF2B5EF4-FFF2-40B4-BE49-F238E27FC236}">
                <a16:creationId xmlns:a16="http://schemas.microsoft.com/office/drawing/2014/main" id="{6DAF9236-B1F4-FBEC-91F2-7EC42F969B30}"/>
              </a:ext>
            </a:extLst>
          </p:cNvPr>
          <p:cNvPicPr>
            <a:picLocks noChangeAspect="1"/>
          </p:cNvPicPr>
          <p:nvPr/>
        </p:nvPicPr>
        <p:blipFill>
          <a:blip r:embed="rId7"/>
          <a:stretch>
            <a:fillRect/>
          </a:stretch>
        </p:blipFill>
        <p:spPr>
          <a:xfrm>
            <a:off x="5162550" y="1524000"/>
            <a:ext cx="2819400" cy="1314450"/>
          </a:xfrm>
          <a:prstGeom prst="rect">
            <a:avLst/>
          </a:prstGeom>
        </p:spPr>
      </p:pic>
      <p:pic>
        <p:nvPicPr>
          <p:cNvPr id="14" name="Picture 13">
            <a:extLst>
              <a:ext uri="{FF2B5EF4-FFF2-40B4-BE49-F238E27FC236}">
                <a16:creationId xmlns:a16="http://schemas.microsoft.com/office/drawing/2014/main" id="{2EDF0DDC-E51B-E377-FCA1-125DAB40CDCF}"/>
              </a:ext>
            </a:extLst>
          </p:cNvPr>
          <p:cNvPicPr>
            <a:picLocks noChangeAspect="1"/>
          </p:cNvPicPr>
          <p:nvPr/>
        </p:nvPicPr>
        <p:blipFill>
          <a:blip r:embed="rId8"/>
          <a:stretch>
            <a:fillRect/>
          </a:stretch>
        </p:blipFill>
        <p:spPr>
          <a:xfrm>
            <a:off x="1257300" y="5331926"/>
            <a:ext cx="3314700" cy="742950"/>
          </a:xfrm>
          <a:prstGeom prst="rect">
            <a:avLst/>
          </a:prstGeom>
        </p:spPr>
      </p:pic>
      <p:pic>
        <p:nvPicPr>
          <p:cNvPr id="16" name="Picture 15">
            <a:extLst>
              <a:ext uri="{FF2B5EF4-FFF2-40B4-BE49-F238E27FC236}">
                <a16:creationId xmlns:a16="http://schemas.microsoft.com/office/drawing/2014/main" id="{60E2F812-92A5-759C-0870-9189948549AD}"/>
              </a:ext>
            </a:extLst>
          </p:cNvPr>
          <p:cNvPicPr>
            <a:picLocks noChangeAspect="1"/>
          </p:cNvPicPr>
          <p:nvPr/>
        </p:nvPicPr>
        <p:blipFill>
          <a:blip r:embed="rId9"/>
          <a:stretch>
            <a:fillRect/>
          </a:stretch>
        </p:blipFill>
        <p:spPr>
          <a:xfrm>
            <a:off x="5133975" y="5398601"/>
            <a:ext cx="2876550" cy="609600"/>
          </a:xfrm>
          <a:prstGeom prst="rect">
            <a:avLst/>
          </a:prstGeom>
        </p:spPr>
      </p:pic>
    </p:spTree>
    <p:extLst>
      <p:ext uri="{BB962C8B-B14F-4D97-AF65-F5344CB8AC3E}">
        <p14:creationId xmlns:p14="http://schemas.microsoft.com/office/powerpoint/2010/main" val="1581564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667F12-A693-89E0-6566-A2B433502697}"/>
              </a:ext>
            </a:extLst>
          </p:cNvPr>
          <p:cNvPicPr>
            <a:picLocks noGrp="1" noChangeAspect="1"/>
          </p:cNvPicPr>
          <p:nvPr>
            <p:ph idx="1"/>
          </p:nvPr>
        </p:nvPicPr>
        <p:blipFill>
          <a:blip r:embed="rId2"/>
          <a:stretch>
            <a:fillRect/>
          </a:stretch>
        </p:blipFill>
        <p:spPr>
          <a:xfrm>
            <a:off x="4634049" y="3562733"/>
            <a:ext cx="2918693" cy="855245"/>
          </a:xfrm>
        </p:spPr>
      </p:pic>
      <p:sp>
        <p:nvSpPr>
          <p:cNvPr id="3" name="Title 2">
            <a:extLst>
              <a:ext uri="{FF2B5EF4-FFF2-40B4-BE49-F238E27FC236}">
                <a16:creationId xmlns:a16="http://schemas.microsoft.com/office/drawing/2014/main" id="{8F82DC63-9BE6-7A77-28BF-F0FBBB2A19E8}"/>
              </a:ext>
            </a:extLst>
          </p:cNvPr>
          <p:cNvSpPr>
            <a:spLocks noGrp="1"/>
          </p:cNvSpPr>
          <p:nvPr>
            <p:ph type="title"/>
          </p:nvPr>
        </p:nvSpPr>
        <p:spPr/>
        <p:txBody>
          <a:bodyPr>
            <a:normAutofit fontScale="90000"/>
          </a:bodyPr>
          <a:lstStyle/>
          <a:p>
            <a:r>
              <a:rPr lang="en-US" dirty="0"/>
              <a:t>2</a:t>
            </a:r>
            <a:r>
              <a:rPr lang="en-US" baseline="30000" dirty="0"/>
              <a:t>nd</a:t>
            </a:r>
            <a:r>
              <a:rPr lang="en-US" dirty="0"/>
              <a:t> Kalman Filter (IMU): Measurement Model</a:t>
            </a:r>
          </a:p>
        </p:txBody>
      </p:sp>
      <p:pic>
        <p:nvPicPr>
          <p:cNvPr id="7" name="Picture 6">
            <a:extLst>
              <a:ext uri="{FF2B5EF4-FFF2-40B4-BE49-F238E27FC236}">
                <a16:creationId xmlns:a16="http://schemas.microsoft.com/office/drawing/2014/main" id="{54625AAA-63B0-8CED-9832-E167150370C9}"/>
              </a:ext>
            </a:extLst>
          </p:cNvPr>
          <p:cNvPicPr>
            <a:picLocks noChangeAspect="1"/>
          </p:cNvPicPr>
          <p:nvPr/>
        </p:nvPicPr>
        <p:blipFill>
          <a:blip r:embed="rId3"/>
          <a:stretch>
            <a:fillRect/>
          </a:stretch>
        </p:blipFill>
        <p:spPr>
          <a:xfrm>
            <a:off x="1295400" y="3503080"/>
            <a:ext cx="2362200" cy="1070372"/>
          </a:xfrm>
          <a:prstGeom prst="rect">
            <a:avLst/>
          </a:prstGeom>
        </p:spPr>
      </p:pic>
      <p:sp>
        <p:nvSpPr>
          <p:cNvPr id="2" name="Content Placeholder 8">
            <a:extLst>
              <a:ext uri="{FF2B5EF4-FFF2-40B4-BE49-F238E27FC236}">
                <a16:creationId xmlns:a16="http://schemas.microsoft.com/office/drawing/2014/main" id="{FABB2A37-7723-C469-26BC-997D2DEB50B5}"/>
              </a:ext>
            </a:extLst>
          </p:cNvPr>
          <p:cNvSpPr txBox="1">
            <a:spLocks/>
          </p:cNvSpPr>
          <p:nvPr/>
        </p:nvSpPr>
        <p:spPr>
          <a:xfrm>
            <a:off x="343270" y="1600533"/>
            <a:ext cx="7962530" cy="24377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Measurements</a:t>
            </a:r>
          </a:p>
          <a:p>
            <a:pPr lvl="1"/>
            <a:r>
              <a:rPr lang="en-US" sz="2400" dirty="0"/>
              <a:t>Heading error</a:t>
            </a:r>
          </a:p>
          <a:p>
            <a:pPr lvl="1"/>
            <a:r>
              <a:rPr lang="en-US" sz="2400" dirty="0"/>
              <a:t>Velocity</a:t>
            </a:r>
          </a:p>
        </p:txBody>
      </p:sp>
      <p:pic>
        <p:nvPicPr>
          <p:cNvPr id="6" name="Picture 5">
            <a:extLst>
              <a:ext uri="{FF2B5EF4-FFF2-40B4-BE49-F238E27FC236}">
                <a16:creationId xmlns:a16="http://schemas.microsoft.com/office/drawing/2014/main" id="{94560907-249A-68E9-A837-E82C061AA3FC}"/>
              </a:ext>
            </a:extLst>
          </p:cNvPr>
          <p:cNvPicPr>
            <a:picLocks noChangeAspect="1"/>
          </p:cNvPicPr>
          <p:nvPr/>
        </p:nvPicPr>
        <p:blipFill rotWithShape="1">
          <a:blip r:embed="rId4"/>
          <a:srcRect b="5055"/>
          <a:stretch/>
        </p:blipFill>
        <p:spPr>
          <a:xfrm>
            <a:off x="211084" y="4417979"/>
            <a:ext cx="8932916" cy="1297022"/>
          </a:xfrm>
          <a:prstGeom prst="rect">
            <a:avLst/>
          </a:prstGeom>
        </p:spPr>
      </p:pic>
    </p:spTree>
    <p:extLst>
      <p:ext uri="{BB962C8B-B14F-4D97-AF65-F5344CB8AC3E}">
        <p14:creationId xmlns:p14="http://schemas.microsoft.com/office/powerpoint/2010/main" val="2927483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D1489-6693-0BAF-0749-006121E9457B}"/>
              </a:ext>
            </a:extLst>
          </p:cNvPr>
          <p:cNvSpPr>
            <a:spLocks noGrp="1"/>
          </p:cNvSpPr>
          <p:nvPr>
            <p:ph idx="1"/>
          </p:nvPr>
        </p:nvSpPr>
        <p:spPr>
          <a:xfrm>
            <a:off x="457200" y="1371600"/>
            <a:ext cx="7848600" cy="4724400"/>
          </a:xfrm>
        </p:spPr>
        <p:txBody>
          <a:bodyPr>
            <a:normAutofit/>
          </a:bodyPr>
          <a:lstStyle/>
          <a:p>
            <a:r>
              <a:rPr lang="en-US" sz="2400" dirty="0"/>
              <a:t>Ground Truth</a:t>
            </a:r>
          </a:p>
          <a:p>
            <a:pPr lvl="1"/>
            <a:r>
              <a:rPr lang="en-US" sz="2400" dirty="0"/>
              <a:t>Generated from unicycle model kinematics</a:t>
            </a:r>
          </a:p>
          <a:p>
            <a:pPr lvl="1"/>
            <a:endParaRPr lang="en-US" sz="2400" dirty="0"/>
          </a:p>
          <a:p>
            <a:pPr lvl="1"/>
            <a:endParaRPr lang="en-US" sz="2400" dirty="0"/>
          </a:p>
          <a:p>
            <a:pPr lvl="1"/>
            <a:endParaRPr lang="en-US" sz="2400" dirty="0"/>
          </a:p>
          <a:p>
            <a:pPr lvl="1"/>
            <a:r>
              <a:rPr lang="en-US" sz="2400" dirty="0"/>
              <a:t>Testing with circular motion</a:t>
            </a:r>
          </a:p>
          <a:p>
            <a:pPr lvl="2"/>
            <a:r>
              <a:rPr lang="en-US" sz="2000" dirty="0"/>
              <a:t>Time: 0 - 4 sec with 20 </a:t>
            </a:r>
            <a:r>
              <a:rPr lang="en-US" sz="2000" dirty="0" err="1"/>
              <a:t>ms</a:t>
            </a:r>
            <a:r>
              <a:rPr lang="en-US" sz="2000" dirty="0"/>
              <a:t> refresh rate</a:t>
            </a:r>
          </a:p>
          <a:p>
            <a:pPr lvl="2"/>
            <a:endParaRPr lang="en-US" sz="2000" dirty="0"/>
          </a:p>
          <a:p>
            <a:pPr lvl="2"/>
            <a:endParaRPr lang="en-US" sz="2000" dirty="0"/>
          </a:p>
          <a:p>
            <a:r>
              <a:rPr lang="en-US" sz="2400" dirty="0"/>
              <a:t>Measurements generated from ground truth</a:t>
            </a:r>
          </a:p>
          <a:p>
            <a:pPr lvl="1"/>
            <a:r>
              <a:rPr lang="en-US" sz="2400" dirty="0"/>
              <a:t>Drift modeled</a:t>
            </a:r>
          </a:p>
        </p:txBody>
      </p:sp>
      <p:sp>
        <p:nvSpPr>
          <p:cNvPr id="3" name="Title 2">
            <a:extLst>
              <a:ext uri="{FF2B5EF4-FFF2-40B4-BE49-F238E27FC236}">
                <a16:creationId xmlns:a16="http://schemas.microsoft.com/office/drawing/2014/main" id="{B41493FE-3981-8594-A81B-6ADEBCD2C1D3}"/>
              </a:ext>
            </a:extLst>
          </p:cNvPr>
          <p:cNvSpPr>
            <a:spLocks noGrp="1"/>
          </p:cNvSpPr>
          <p:nvPr>
            <p:ph type="title"/>
          </p:nvPr>
        </p:nvSpPr>
        <p:spPr/>
        <p:txBody>
          <a:bodyPr/>
          <a:lstStyle/>
          <a:p>
            <a:r>
              <a:rPr lang="en-US" dirty="0"/>
              <a:t>Simulation Results</a:t>
            </a:r>
          </a:p>
        </p:txBody>
      </p:sp>
      <p:pic>
        <p:nvPicPr>
          <p:cNvPr id="4" name="Picture 3">
            <a:extLst>
              <a:ext uri="{FF2B5EF4-FFF2-40B4-BE49-F238E27FC236}">
                <a16:creationId xmlns:a16="http://schemas.microsoft.com/office/drawing/2014/main" id="{A26CA2E8-690D-3B97-92AC-425818926639}"/>
              </a:ext>
            </a:extLst>
          </p:cNvPr>
          <p:cNvPicPr>
            <a:picLocks noChangeAspect="1"/>
          </p:cNvPicPr>
          <p:nvPr/>
        </p:nvPicPr>
        <p:blipFill>
          <a:blip r:embed="rId2"/>
          <a:stretch>
            <a:fillRect/>
          </a:stretch>
        </p:blipFill>
        <p:spPr>
          <a:xfrm>
            <a:off x="2747962" y="2209800"/>
            <a:ext cx="3267075" cy="1362075"/>
          </a:xfrm>
          <a:prstGeom prst="rect">
            <a:avLst/>
          </a:prstGeom>
        </p:spPr>
      </p:pic>
      <p:pic>
        <p:nvPicPr>
          <p:cNvPr id="6" name="Picture 5">
            <a:extLst>
              <a:ext uri="{FF2B5EF4-FFF2-40B4-BE49-F238E27FC236}">
                <a16:creationId xmlns:a16="http://schemas.microsoft.com/office/drawing/2014/main" id="{C16C4BBF-54D2-D83F-CFAA-322C68DA7548}"/>
              </a:ext>
            </a:extLst>
          </p:cNvPr>
          <p:cNvPicPr>
            <a:picLocks noChangeAspect="1"/>
          </p:cNvPicPr>
          <p:nvPr/>
        </p:nvPicPr>
        <p:blipFill>
          <a:blip r:embed="rId3"/>
          <a:stretch>
            <a:fillRect/>
          </a:stretch>
        </p:blipFill>
        <p:spPr>
          <a:xfrm>
            <a:off x="3532311" y="4410075"/>
            <a:ext cx="2079377" cy="855629"/>
          </a:xfrm>
          <a:prstGeom prst="rect">
            <a:avLst/>
          </a:prstGeom>
        </p:spPr>
      </p:pic>
    </p:spTree>
    <p:extLst>
      <p:ext uri="{BB962C8B-B14F-4D97-AF65-F5344CB8AC3E}">
        <p14:creationId xmlns:p14="http://schemas.microsoft.com/office/powerpoint/2010/main" val="475487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0390D-EA33-82A1-6200-93E45229A38C}"/>
              </a:ext>
            </a:extLst>
          </p:cNvPr>
          <p:cNvSpPr>
            <a:spLocks noGrp="1"/>
          </p:cNvSpPr>
          <p:nvPr>
            <p:ph idx="1"/>
          </p:nvPr>
        </p:nvSpPr>
        <p:spPr/>
        <p:txBody>
          <a:bodyPr>
            <a:normAutofit/>
          </a:bodyPr>
          <a:lstStyle/>
          <a:p>
            <a:r>
              <a:rPr lang="en-US" sz="2400" dirty="0"/>
              <a:t>Preprocessing methods only</a:t>
            </a:r>
          </a:p>
        </p:txBody>
      </p:sp>
      <p:sp>
        <p:nvSpPr>
          <p:cNvPr id="3" name="Title 2">
            <a:extLst>
              <a:ext uri="{FF2B5EF4-FFF2-40B4-BE49-F238E27FC236}">
                <a16:creationId xmlns:a16="http://schemas.microsoft.com/office/drawing/2014/main" id="{C63FD7C2-02D9-31E0-655D-93ADF9EEA89A}"/>
              </a:ext>
            </a:extLst>
          </p:cNvPr>
          <p:cNvSpPr>
            <a:spLocks noGrp="1"/>
          </p:cNvSpPr>
          <p:nvPr>
            <p:ph type="title"/>
          </p:nvPr>
        </p:nvSpPr>
        <p:spPr/>
        <p:txBody>
          <a:bodyPr/>
          <a:lstStyle/>
          <a:p>
            <a:r>
              <a:rPr lang="en-US" dirty="0"/>
              <a:t>Simulation Results</a:t>
            </a:r>
          </a:p>
        </p:txBody>
      </p:sp>
      <p:pic>
        <p:nvPicPr>
          <p:cNvPr id="8" name="Picture 7" descr="A diagram of a graph&#10;&#10;Description automatically generated">
            <a:extLst>
              <a:ext uri="{FF2B5EF4-FFF2-40B4-BE49-F238E27FC236}">
                <a16:creationId xmlns:a16="http://schemas.microsoft.com/office/drawing/2014/main" id="{056282E6-BEBE-1ADF-9B9B-A294DC966F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819131"/>
            <a:ext cx="5302174" cy="4353069"/>
          </a:xfrm>
          <a:prstGeom prst="rect">
            <a:avLst/>
          </a:prstGeom>
        </p:spPr>
      </p:pic>
    </p:spTree>
    <p:extLst>
      <p:ext uri="{BB962C8B-B14F-4D97-AF65-F5344CB8AC3E}">
        <p14:creationId xmlns:p14="http://schemas.microsoft.com/office/powerpoint/2010/main" val="153559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3DFA5B-AE2B-74F1-169A-A27805B11236}"/>
              </a:ext>
            </a:extLst>
          </p:cNvPr>
          <p:cNvSpPr>
            <a:spLocks noGrp="1"/>
          </p:cNvSpPr>
          <p:nvPr>
            <p:ph idx="1"/>
          </p:nvPr>
        </p:nvSpPr>
        <p:spPr>
          <a:xfrm>
            <a:off x="457200" y="1219200"/>
            <a:ext cx="7543800" cy="4648200"/>
          </a:xfrm>
        </p:spPr>
        <p:txBody>
          <a:bodyPr>
            <a:normAutofit/>
          </a:bodyPr>
          <a:lstStyle/>
          <a:p>
            <a:pPr lvl="1">
              <a:buFont typeface="Arial" panose="020B0604020202020204" pitchFamily="34" charset="0"/>
              <a:buChar char="•"/>
            </a:pPr>
            <a:r>
              <a:rPr lang="en-US" sz="2400" dirty="0"/>
              <a:t>EKF without error compensation</a:t>
            </a:r>
          </a:p>
        </p:txBody>
      </p:sp>
      <p:sp>
        <p:nvSpPr>
          <p:cNvPr id="3" name="Title 2">
            <a:extLst>
              <a:ext uri="{FF2B5EF4-FFF2-40B4-BE49-F238E27FC236}">
                <a16:creationId xmlns:a16="http://schemas.microsoft.com/office/drawing/2014/main" id="{A6D624D3-4550-61D2-F2C0-744910DF1522}"/>
              </a:ext>
            </a:extLst>
          </p:cNvPr>
          <p:cNvSpPr>
            <a:spLocks noGrp="1"/>
          </p:cNvSpPr>
          <p:nvPr>
            <p:ph type="title"/>
          </p:nvPr>
        </p:nvSpPr>
        <p:spPr/>
        <p:txBody>
          <a:bodyPr/>
          <a:lstStyle/>
          <a:p>
            <a:r>
              <a:rPr lang="en-US" dirty="0"/>
              <a:t>Simulation Results</a:t>
            </a:r>
          </a:p>
        </p:txBody>
      </p:sp>
      <p:pic>
        <p:nvPicPr>
          <p:cNvPr id="8" name="Picture 7" descr="A diagram of a circle&#10;&#10;Description automatically generated">
            <a:extLst>
              <a:ext uri="{FF2B5EF4-FFF2-40B4-BE49-F238E27FC236}">
                <a16:creationId xmlns:a16="http://schemas.microsoft.com/office/drawing/2014/main" id="{81AFFEE0-B199-106E-E7C8-FAFA3BB41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606" y="1676400"/>
            <a:ext cx="5400787" cy="4495800"/>
          </a:xfrm>
          <a:prstGeom prst="rect">
            <a:avLst/>
          </a:prstGeom>
        </p:spPr>
      </p:pic>
    </p:spTree>
    <p:extLst>
      <p:ext uri="{BB962C8B-B14F-4D97-AF65-F5344CB8AC3E}">
        <p14:creationId xmlns:p14="http://schemas.microsoft.com/office/powerpoint/2010/main" val="51483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5F3DF-1328-51B3-FFA7-8403B4F30144}"/>
              </a:ext>
            </a:extLst>
          </p:cNvPr>
          <p:cNvSpPr>
            <a:spLocks noGrp="1"/>
          </p:cNvSpPr>
          <p:nvPr>
            <p:ph type="title"/>
          </p:nvPr>
        </p:nvSpPr>
        <p:spPr/>
        <p:txBody>
          <a:bodyPr/>
          <a:lstStyle/>
          <a:p>
            <a:r>
              <a:rPr lang="en-US" dirty="0"/>
              <a:t>Simulation Results</a:t>
            </a:r>
          </a:p>
        </p:txBody>
      </p:sp>
      <p:sp>
        <p:nvSpPr>
          <p:cNvPr id="20" name="Content Placeholder 1">
            <a:extLst>
              <a:ext uri="{FF2B5EF4-FFF2-40B4-BE49-F238E27FC236}">
                <a16:creationId xmlns:a16="http://schemas.microsoft.com/office/drawing/2014/main" id="{1B0DC31F-0B75-8866-68C9-7647ECBA875B}"/>
              </a:ext>
            </a:extLst>
          </p:cNvPr>
          <p:cNvSpPr>
            <a:spLocks noGrp="1"/>
          </p:cNvSpPr>
          <p:nvPr>
            <p:ph idx="1"/>
          </p:nvPr>
        </p:nvSpPr>
        <p:spPr>
          <a:xfrm>
            <a:off x="457200" y="1371600"/>
            <a:ext cx="7543800" cy="4648200"/>
          </a:xfrm>
        </p:spPr>
        <p:txBody>
          <a:bodyPr>
            <a:normAutofit/>
          </a:bodyPr>
          <a:lstStyle/>
          <a:p>
            <a:pPr lvl="1">
              <a:buFont typeface="Arial" panose="020B0604020202020204" pitchFamily="34" charset="0"/>
              <a:buChar char="•"/>
            </a:pPr>
            <a:r>
              <a:rPr lang="en-US" sz="2400" dirty="0"/>
              <a:t>Fully compensated trajectory estimation</a:t>
            </a:r>
          </a:p>
        </p:txBody>
      </p:sp>
      <p:pic>
        <p:nvPicPr>
          <p:cNvPr id="5" name="Picture 4" descr="A graph of a circle&#10;&#10;Description automatically generated">
            <a:extLst>
              <a:ext uri="{FF2B5EF4-FFF2-40B4-BE49-F238E27FC236}">
                <a16:creationId xmlns:a16="http://schemas.microsoft.com/office/drawing/2014/main" id="{BCBC1BF2-1434-F028-E7D4-BE5BF727E1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83" r="4260" b="4595"/>
          <a:stretch/>
        </p:blipFill>
        <p:spPr>
          <a:xfrm>
            <a:off x="2239203" y="1824881"/>
            <a:ext cx="4665594" cy="4347319"/>
          </a:xfrm>
          <a:prstGeom prst="rect">
            <a:avLst/>
          </a:prstGeom>
        </p:spPr>
      </p:pic>
    </p:spTree>
    <p:extLst>
      <p:ext uri="{BB962C8B-B14F-4D97-AF65-F5344CB8AC3E}">
        <p14:creationId xmlns:p14="http://schemas.microsoft.com/office/powerpoint/2010/main" val="75266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24A5F4-D9E6-6882-7C4D-996A40F5318B}"/>
              </a:ext>
            </a:extLst>
          </p:cNvPr>
          <p:cNvSpPr>
            <a:spLocks noGrp="1"/>
          </p:cNvSpPr>
          <p:nvPr>
            <p:ph idx="1"/>
          </p:nvPr>
        </p:nvSpPr>
        <p:spPr/>
        <p:txBody>
          <a:bodyPr>
            <a:normAutofit/>
          </a:bodyPr>
          <a:lstStyle/>
          <a:p>
            <a:r>
              <a:rPr lang="en-US" sz="2400" dirty="0"/>
              <a:t>Estimated heading</a:t>
            </a:r>
          </a:p>
        </p:txBody>
      </p:sp>
      <p:sp>
        <p:nvSpPr>
          <p:cNvPr id="3" name="Title 2">
            <a:extLst>
              <a:ext uri="{FF2B5EF4-FFF2-40B4-BE49-F238E27FC236}">
                <a16:creationId xmlns:a16="http://schemas.microsoft.com/office/drawing/2014/main" id="{EDAE6EFD-E847-5BB7-59E9-E6F134F806C0}"/>
              </a:ext>
            </a:extLst>
          </p:cNvPr>
          <p:cNvSpPr>
            <a:spLocks noGrp="1"/>
          </p:cNvSpPr>
          <p:nvPr>
            <p:ph type="title"/>
          </p:nvPr>
        </p:nvSpPr>
        <p:spPr/>
        <p:txBody>
          <a:bodyPr/>
          <a:lstStyle/>
          <a:p>
            <a:r>
              <a:rPr lang="en-US" dirty="0"/>
              <a:t>Simulation Results</a:t>
            </a:r>
          </a:p>
        </p:txBody>
      </p:sp>
      <p:pic>
        <p:nvPicPr>
          <p:cNvPr id="5" name="Picture 4" descr="A graph with a blue and red line&#10;&#10;Description automatically generated">
            <a:extLst>
              <a:ext uri="{FF2B5EF4-FFF2-40B4-BE49-F238E27FC236}">
                <a16:creationId xmlns:a16="http://schemas.microsoft.com/office/drawing/2014/main" id="{BA66D0AC-B23A-0902-E3F1-104142357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136547"/>
            <a:ext cx="5333333" cy="4000000"/>
          </a:xfrm>
          <a:prstGeom prst="rect">
            <a:avLst/>
          </a:prstGeom>
        </p:spPr>
      </p:pic>
    </p:spTree>
    <p:extLst>
      <p:ext uri="{BB962C8B-B14F-4D97-AF65-F5344CB8AC3E}">
        <p14:creationId xmlns:p14="http://schemas.microsoft.com/office/powerpoint/2010/main" val="564731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A15C6-695E-2A26-9EBA-604F29DBF5DF}"/>
              </a:ext>
            </a:extLst>
          </p:cNvPr>
          <p:cNvSpPr>
            <a:spLocks noGrp="1"/>
          </p:cNvSpPr>
          <p:nvPr>
            <p:ph idx="1"/>
          </p:nvPr>
        </p:nvSpPr>
        <p:spPr/>
        <p:txBody>
          <a:bodyPr>
            <a:normAutofit/>
          </a:bodyPr>
          <a:lstStyle/>
          <a:p>
            <a:r>
              <a:rPr lang="en-US" sz="2400" dirty="0"/>
              <a:t>Estimated velocity</a:t>
            </a:r>
          </a:p>
        </p:txBody>
      </p:sp>
      <p:sp>
        <p:nvSpPr>
          <p:cNvPr id="3" name="Title 2">
            <a:extLst>
              <a:ext uri="{FF2B5EF4-FFF2-40B4-BE49-F238E27FC236}">
                <a16:creationId xmlns:a16="http://schemas.microsoft.com/office/drawing/2014/main" id="{679D3CFF-9F05-30E7-1665-751B137921C4}"/>
              </a:ext>
            </a:extLst>
          </p:cNvPr>
          <p:cNvSpPr>
            <a:spLocks noGrp="1"/>
          </p:cNvSpPr>
          <p:nvPr>
            <p:ph type="title"/>
          </p:nvPr>
        </p:nvSpPr>
        <p:spPr/>
        <p:txBody>
          <a:bodyPr/>
          <a:lstStyle/>
          <a:p>
            <a:r>
              <a:rPr lang="en-US" dirty="0"/>
              <a:t>Simulation Results</a:t>
            </a:r>
          </a:p>
        </p:txBody>
      </p:sp>
      <p:pic>
        <p:nvPicPr>
          <p:cNvPr id="4" name="Picture 3" descr="A graph of a function&#10;&#10;Description automatically generated">
            <a:extLst>
              <a:ext uri="{FF2B5EF4-FFF2-40B4-BE49-F238E27FC236}">
                <a16:creationId xmlns:a16="http://schemas.microsoft.com/office/drawing/2014/main" id="{AB720E32-BF84-F5D0-30C0-E82EF7201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9" y="2169254"/>
            <a:ext cx="4524461" cy="3393346"/>
          </a:xfrm>
          <a:prstGeom prst="rect">
            <a:avLst/>
          </a:prstGeom>
        </p:spPr>
      </p:pic>
      <p:pic>
        <p:nvPicPr>
          <p:cNvPr id="5" name="Picture 4" descr="A graph of a graph&#10;&#10;Description automatically generated">
            <a:extLst>
              <a:ext uri="{FF2B5EF4-FFF2-40B4-BE49-F238E27FC236}">
                <a16:creationId xmlns:a16="http://schemas.microsoft.com/office/drawing/2014/main" id="{0FB0E034-8C90-CCEE-F1D1-0983C6235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2169253"/>
            <a:ext cx="4524462" cy="3393347"/>
          </a:xfrm>
          <a:prstGeom prst="rect">
            <a:avLst/>
          </a:prstGeom>
        </p:spPr>
      </p:pic>
    </p:spTree>
    <p:extLst>
      <p:ext uri="{BB962C8B-B14F-4D97-AF65-F5344CB8AC3E}">
        <p14:creationId xmlns:p14="http://schemas.microsoft.com/office/powerpoint/2010/main" val="155264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E3B92-A896-C40F-4E8C-3879152BFDA6}"/>
              </a:ext>
            </a:extLst>
          </p:cNvPr>
          <p:cNvSpPr>
            <a:spLocks noGrp="1"/>
          </p:cNvSpPr>
          <p:nvPr>
            <p:ph idx="1"/>
          </p:nvPr>
        </p:nvSpPr>
        <p:spPr/>
        <p:txBody>
          <a:bodyPr>
            <a:normAutofit/>
          </a:bodyPr>
          <a:lstStyle/>
          <a:p>
            <a:r>
              <a:rPr lang="en-US" sz="2400" dirty="0"/>
              <a:t>Fusion of optional additional sensor</a:t>
            </a:r>
          </a:p>
          <a:p>
            <a:r>
              <a:rPr lang="en-US" sz="2400" dirty="0"/>
              <a:t>Development in ROS Gazebo</a:t>
            </a:r>
          </a:p>
          <a:p>
            <a:r>
              <a:rPr lang="en-US" sz="2400" dirty="0"/>
              <a:t>Physical Implementation</a:t>
            </a:r>
          </a:p>
          <a:p>
            <a:pPr lvl="1"/>
            <a:r>
              <a:rPr lang="en-US" sz="2400" dirty="0"/>
              <a:t>Sphero-mini</a:t>
            </a:r>
          </a:p>
          <a:p>
            <a:pPr lvl="1"/>
            <a:r>
              <a:rPr lang="en-US" sz="2400" dirty="0"/>
              <a:t>Overhead camera for ground truth	</a:t>
            </a:r>
          </a:p>
        </p:txBody>
      </p:sp>
      <p:sp>
        <p:nvSpPr>
          <p:cNvPr id="3" name="Title 2">
            <a:extLst>
              <a:ext uri="{FF2B5EF4-FFF2-40B4-BE49-F238E27FC236}">
                <a16:creationId xmlns:a16="http://schemas.microsoft.com/office/drawing/2014/main" id="{244CEE7F-C9CB-016B-E5DC-9A8A17B30741}"/>
              </a:ext>
            </a:extLst>
          </p:cNvPr>
          <p:cNvSpPr>
            <a:spLocks noGrp="1"/>
          </p:cNvSpPr>
          <p:nvPr>
            <p:ph type="title"/>
          </p:nvPr>
        </p:nvSpPr>
        <p:spPr/>
        <p:txBody>
          <a:bodyPr/>
          <a:lstStyle/>
          <a:p>
            <a:r>
              <a:rPr lang="en-US" dirty="0"/>
              <a:t>Remaining Work</a:t>
            </a:r>
          </a:p>
        </p:txBody>
      </p:sp>
    </p:spTree>
    <p:extLst>
      <p:ext uri="{BB962C8B-B14F-4D97-AF65-F5344CB8AC3E}">
        <p14:creationId xmlns:p14="http://schemas.microsoft.com/office/powerpoint/2010/main" val="125848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077E0-B0FE-72E7-59ED-2E958925FE08}"/>
              </a:ext>
            </a:extLst>
          </p:cNvPr>
          <p:cNvSpPr>
            <a:spLocks noGrp="1"/>
          </p:cNvSpPr>
          <p:nvPr>
            <p:ph idx="1"/>
          </p:nvPr>
        </p:nvSpPr>
        <p:spPr/>
        <p:txBody>
          <a:bodyPr/>
          <a:lstStyle/>
          <a:p>
            <a:r>
              <a:rPr lang="en-US" sz="2400" dirty="0"/>
              <a:t>Mobile robot localization</a:t>
            </a:r>
          </a:p>
          <a:p>
            <a:pPr lvl="1"/>
            <a:r>
              <a:rPr lang="en-US" sz="2400" dirty="0"/>
              <a:t>Outdoor</a:t>
            </a:r>
          </a:p>
          <a:p>
            <a:pPr lvl="2"/>
            <a:r>
              <a:rPr lang="en-US" sz="2000" dirty="0"/>
              <a:t>GPS</a:t>
            </a:r>
          </a:p>
          <a:p>
            <a:pPr lvl="1"/>
            <a:r>
              <a:rPr lang="en-US" sz="2400" dirty="0"/>
              <a:t>Indoor</a:t>
            </a:r>
          </a:p>
          <a:p>
            <a:pPr lvl="2"/>
            <a:r>
              <a:rPr lang="en-US" sz="2000" dirty="0"/>
              <a:t>Magnetometer, UWB</a:t>
            </a:r>
          </a:p>
          <a:p>
            <a:pPr lvl="1"/>
            <a:r>
              <a:rPr lang="en-US" sz="2400" dirty="0"/>
              <a:t>Both</a:t>
            </a:r>
          </a:p>
          <a:p>
            <a:pPr lvl="2"/>
            <a:r>
              <a:rPr lang="en-US" sz="2000" dirty="0"/>
              <a:t>Encoders, vision systems</a:t>
            </a:r>
          </a:p>
          <a:p>
            <a:pPr marL="457200" lvl="1" indent="0">
              <a:buNone/>
            </a:pPr>
            <a:endParaRPr lang="en-US" dirty="0"/>
          </a:p>
        </p:txBody>
      </p:sp>
      <p:sp>
        <p:nvSpPr>
          <p:cNvPr id="3" name="Title 2">
            <a:extLst>
              <a:ext uri="{FF2B5EF4-FFF2-40B4-BE49-F238E27FC236}">
                <a16:creationId xmlns:a16="http://schemas.microsoft.com/office/drawing/2014/main" id="{1AF8306B-56F4-F2DE-3C03-3AFDA9C45595}"/>
              </a:ext>
            </a:extLst>
          </p:cNvPr>
          <p:cNvSpPr>
            <a:spLocks noGrp="1"/>
          </p:cNvSpPr>
          <p:nvPr>
            <p:ph type="title"/>
          </p:nvPr>
        </p:nvSpPr>
        <p:spPr/>
        <p:txBody>
          <a:bodyPr/>
          <a:lstStyle/>
          <a:p>
            <a:r>
              <a:rPr lang="en-US" dirty="0"/>
              <a:t>Background</a:t>
            </a:r>
          </a:p>
        </p:txBody>
      </p:sp>
      <p:pic>
        <p:nvPicPr>
          <p:cNvPr id="2052" name="Picture 4">
            <a:extLst>
              <a:ext uri="{FF2B5EF4-FFF2-40B4-BE49-F238E27FC236}">
                <a16:creationId xmlns:a16="http://schemas.microsoft.com/office/drawing/2014/main" id="{F11C8F17-5B42-C070-850E-7EE63E9B3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5345"/>
            <a:ext cx="4038600" cy="2820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85DC4D-D6B0-3830-87EC-C2530AFF367B}"/>
              </a:ext>
            </a:extLst>
          </p:cNvPr>
          <p:cNvSpPr txBox="1"/>
          <p:nvPr/>
        </p:nvSpPr>
        <p:spPr>
          <a:xfrm>
            <a:off x="304800" y="6287869"/>
            <a:ext cx="8686800" cy="646331"/>
          </a:xfrm>
          <a:prstGeom prst="rect">
            <a:avLst/>
          </a:prstGeom>
          <a:noFill/>
        </p:spPr>
        <p:txBody>
          <a:bodyPr wrap="square">
            <a:spAutoFit/>
          </a:bodyPr>
          <a:lstStyle/>
          <a:p>
            <a:r>
              <a:rPr lang="en-US" sz="1200" dirty="0">
                <a:solidFill>
                  <a:schemeClr val="bg1"/>
                </a:solidFill>
                <a:effectLst/>
              </a:rPr>
              <a:t>[1] </a:t>
            </a:r>
            <a:r>
              <a:rPr lang="en-US" sz="1200" dirty="0">
                <a:solidFill>
                  <a:schemeClr val="bg1"/>
                </a:solidFill>
                <a:latin typeface="Calibri" panose="020F0502020204030204" pitchFamily="34" charset="0"/>
              </a:rPr>
              <a:t>E</a:t>
            </a:r>
            <a:r>
              <a:rPr lang="en-US" sz="1200" b="0" i="0" dirty="0">
                <a:solidFill>
                  <a:schemeClr val="bg1"/>
                </a:solidFill>
                <a:effectLst/>
                <a:latin typeface="Calibri" panose="020F0502020204030204" pitchFamily="34" charset="0"/>
              </a:rPr>
              <a:t>. </a:t>
            </a:r>
            <a:r>
              <a:rPr lang="en-US" sz="1200" dirty="0">
                <a:solidFill>
                  <a:schemeClr val="bg1"/>
                </a:solidFill>
                <a:latin typeface="Calibri" panose="020F0502020204030204" pitchFamily="34" charset="0"/>
              </a:rPr>
              <a:t>North, J. Georgy, M. </a:t>
            </a:r>
            <a:r>
              <a:rPr lang="en-US" sz="1200" dirty="0" err="1">
                <a:solidFill>
                  <a:schemeClr val="bg1"/>
                </a:solidFill>
                <a:latin typeface="Calibri" panose="020F0502020204030204" pitchFamily="34" charset="0"/>
              </a:rPr>
              <a:t>Tarbouchi</a:t>
            </a:r>
            <a:r>
              <a:rPr lang="en-US" sz="1200" dirty="0">
                <a:solidFill>
                  <a:schemeClr val="bg1"/>
                </a:solidFill>
                <a:latin typeface="Calibri" panose="020F0502020204030204" pitchFamily="34" charset="0"/>
              </a:rPr>
              <a:t>, U. Iqbal</a:t>
            </a:r>
            <a:r>
              <a:rPr lang="en-US" sz="1200" b="0" i="0" dirty="0">
                <a:solidFill>
                  <a:schemeClr val="bg1"/>
                </a:solidFill>
                <a:effectLst/>
                <a:latin typeface="Calibri" panose="020F0502020204030204" pitchFamily="34" charset="0"/>
              </a:rPr>
              <a:t> and A. </a:t>
            </a:r>
            <a:r>
              <a:rPr lang="en-US" sz="1200" dirty="0" err="1">
                <a:solidFill>
                  <a:schemeClr val="bg1"/>
                </a:solidFill>
                <a:latin typeface="Calibri" panose="020F0502020204030204" pitchFamily="34" charset="0"/>
              </a:rPr>
              <a:t>Noureldin</a:t>
            </a:r>
            <a:r>
              <a:rPr lang="en-US" sz="1200" b="0" i="0" dirty="0">
                <a:solidFill>
                  <a:schemeClr val="bg1"/>
                </a:solidFill>
                <a:effectLst/>
                <a:latin typeface="Calibri" panose="020F0502020204030204" pitchFamily="34" charset="0"/>
              </a:rPr>
              <a:t>, “Enhanced Mobile Robot Outdoor Localization Using INS/GPS Integration,” </a:t>
            </a:r>
            <a:r>
              <a:rPr lang="en-US" sz="1200" b="0" i="1" dirty="0">
                <a:solidFill>
                  <a:schemeClr val="bg1"/>
                </a:solidFill>
                <a:effectLst/>
                <a:latin typeface="Calibri" panose="020F0502020204030204" pitchFamily="34" charset="0"/>
              </a:rPr>
              <a:t>IEEE Explore</a:t>
            </a:r>
            <a:r>
              <a:rPr lang="en-US" sz="1200" b="0" i="0" dirty="0">
                <a:solidFill>
                  <a:schemeClr val="bg1"/>
                </a:solidFill>
                <a:effectLst/>
                <a:latin typeface="Calibri" panose="020F0502020204030204" pitchFamily="34" charset="0"/>
              </a:rPr>
              <a:t>, Jan. 2010.</a:t>
            </a:r>
          </a:p>
          <a:p>
            <a:endParaRPr lang="en-US" sz="1200" dirty="0">
              <a:solidFill>
                <a:schemeClr val="bg1"/>
              </a:solidFill>
              <a:effectLst/>
            </a:endParaRPr>
          </a:p>
        </p:txBody>
      </p:sp>
      <p:sp>
        <p:nvSpPr>
          <p:cNvPr id="4" name="TextBox 3">
            <a:extLst>
              <a:ext uri="{FF2B5EF4-FFF2-40B4-BE49-F238E27FC236}">
                <a16:creationId xmlns:a16="http://schemas.microsoft.com/office/drawing/2014/main" id="{46F12D20-1AF4-7B12-56E2-03630026714C}"/>
              </a:ext>
            </a:extLst>
          </p:cNvPr>
          <p:cNvSpPr txBox="1"/>
          <p:nvPr/>
        </p:nvSpPr>
        <p:spPr>
          <a:xfrm>
            <a:off x="5555630" y="5159424"/>
            <a:ext cx="3040128" cy="276999"/>
          </a:xfrm>
          <a:prstGeom prst="rect">
            <a:avLst/>
          </a:prstGeom>
          <a:noFill/>
        </p:spPr>
        <p:txBody>
          <a:bodyPr wrap="none" rtlCol="0">
            <a:spAutoFit/>
          </a:bodyPr>
          <a:lstStyle/>
          <a:p>
            <a:r>
              <a:rPr lang="en-US" sz="1200" dirty="0"/>
              <a:t>Common Outdoor Localization Framework [1]</a:t>
            </a:r>
          </a:p>
        </p:txBody>
      </p:sp>
    </p:spTree>
    <p:extLst>
      <p:ext uri="{BB962C8B-B14F-4D97-AF65-F5344CB8AC3E}">
        <p14:creationId xmlns:p14="http://schemas.microsoft.com/office/powerpoint/2010/main" val="2765875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3FA3D-469C-6E69-8A7E-D40BF0E0C0D6}"/>
              </a:ext>
            </a:extLst>
          </p:cNvPr>
          <p:cNvSpPr>
            <a:spLocks noGrp="1"/>
          </p:cNvSpPr>
          <p:nvPr>
            <p:ph idx="1"/>
          </p:nvPr>
        </p:nvSpPr>
        <p:spPr/>
        <p:txBody>
          <a:bodyPr>
            <a:normAutofit/>
          </a:bodyPr>
          <a:lstStyle/>
          <a:p>
            <a:r>
              <a:rPr lang="en-US" sz="2400" dirty="0"/>
              <a:t>Vision System</a:t>
            </a:r>
          </a:p>
          <a:p>
            <a:pPr lvl="1"/>
            <a:r>
              <a:rPr lang="en-US" sz="2400" dirty="0"/>
              <a:t>Provides position data</a:t>
            </a:r>
          </a:p>
          <a:p>
            <a:pPr lvl="1"/>
            <a:r>
              <a:rPr lang="en-US" sz="2400" dirty="0"/>
              <a:t>Minimize a cost function of squared errors</a:t>
            </a:r>
          </a:p>
          <a:p>
            <a:pPr lvl="2"/>
            <a:r>
              <a:rPr lang="en-US" sz="2000" dirty="0"/>
              <a:t>Either position or interpolated heading</a:t>
            </a:r>
          </a:p>
          <a:p>
            <a:pPr lvl="1"/>
            <a:r>
              <a:rPr lang="en-US" sz="2400" dirty="0"/>
              <a:t>Pass to 1st EKF (mobile robot)</a:t>
            </a:r>
          </a:p>
        </p:txBody>
      </p:sp>
      <p:sp>
        <p:nvSpPr>
          <p:cNvPr id="3" name="Title 2">
            <a:extLst>
              <a:ext uri="{FF2B5EF4-FFF2-40B4-BE49-F238E27FC236}">
                <a16:creationId xmlns:a16="http://schemas.microsoft.com/office/drawing/2014/main" id="{DBA1210B-1C3A-0F2A-ECC0-7F5F48444370}"/>
              </a:ext>
            </a:extLst>
          </p:cNvPr>
          <p:cNvSpPr>
            <a:spLocks noGrp="1"/>
          </p:cNvSpPr>
          <p:nvPr>
            <p:ph type="title"/>
          </p:nvPr>
        </p:nvSpPr>
        <p:spPr/>
        <p:txBody>
          <a:bodyPr/>
          <a:lstStyle/>
          <a:p>
            <a:r>
              <a:rPr lang="en-US" dirty="0"/>
              <a:t>Optional Sensor Block</a:t>
            </a:r>
          </a:p>
        </p:txBody>
      </p:sp>
    </p:spTree>
    <p:extLst>
      <p:ext uri="{BB962C8B-B14F-4D97-AF65-F5344CB8AC3E}">
        <p14:creationId xmlns:p14="http://schemas.microsoft.com/office/powerpoint/2010/main" val="899162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A1FDA-5416-7F23-FE1B-BA040A44844E}"/>
              </a:ext>
            </a:extLst>
          </p:cNvPr>
          <p:cNvSpPr>
            <a:spLocks noGrp="1"/>
          </p:cNvSpPr>
          <p:nvPr>
            <p:ph idx="1"/>
          </p:nvPr>
        </p:nvSpPr>
        <p:spPr/>
        <p:txBody>
          <a:bodyPr>
            <a:normAutofit/>
          </a:bodyPr>
          <a:lstStyle/>
          <a:p>
            <a:r>
              <a:rPr lang="en-US" sz="2400"/>
              <a:t>Develop algorithm without need for physical system</a:t>
            </a:r>
          </a:p>
          <a:p>
            <a:r>
              <a:rPr lang="en-US" sz="2400"/>
              <a:t>Easily transfer program to robot</a:t>
            </a:r>
            <a:endParaRPr lang="en-US" sz="2400" dirty="0"/>
          </a:p>
        </p:txBody>
      </p:sp>
      <p:sp>
        <p:nvSpPr>
          <p:cNvPr id="3" name="Title 2">
            <a:extLst>
              <a:ext uri="{FF2B5EF4-FFF2-40B4-BE49-F238E27FC236}">
                <a16:creationId xmlns:a16="http://schemas.microsoft.com/office/drawing/2014/main" id="{A159E433-3A20-B132-5BA7-A2C7101351A1}"/>
              </a:ext>
            </a:extLst>
          </p:cNvPr>
          <p:cNvSpPr>
            <a:spLocks noGrp="1"/>
          </p:cNvSpPr>
          <p:nvPr>
            <p:ph type="title"/>
          </p:nvPr>
        </p:nvSpPr>
        <p:spPr/>
        <p:txBody>
          <a:bodyPr/>
          <a:lstStyle/>
          <a:p>
            <a:r>
              <a:rPr lang="en-US" dirty="0"/>
              <a:t>Gazebo Development</a:t>
            </a:r>
          </a:p>
        </p:txBody>
      </p:sp>
      <p:pic>
        <p:nvPicPr>
          <p:cNvPr id="2050" name="Picture 2" descr="Screenshot from 2017-03-09 19:28:57">
            <a:extLst>
              <a:ext uri="{FF2B5EF4-FFF2-40B4-BE49-F238E27FC236}">
                <a16:creationId xmlns:a16="http://schemas.microsoft.com/office/drawing/2014/main" id="{F7B91769-B169-221F-F59D-8A556AE07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580" y="2438400"/>
            <a:ext cx="6046839"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462768-1386-925A-9EBB-A9BA4BBAD7B2}"/>
              </a:ext>
            </a:extLst>
          </p:cNvPr>
          <p:cNvSpPr txBox="1"/>
          <p:nvPr/>
        </p:nvSpPr>
        <p:spPr>
          <a:xfrm>
            <a:off x="114300" y="6320135"/>
            <a:ext cx="85344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[13] R. </a:t>
            </a:r>
            <a:r>
              <a:rPr lang="en-US" sz="1200" dirty="0" err="1">
                <a:solidFill>
                  <a:schemeClr val="bg1"/>
                </a:solidFill>
                <a:effectLst/>
                <a:latin typeface="Times New Roman" panose="02020603050405020304" pitchFamily="18" charset="0"/>
              </a:rPr>
              <a:t>Telez</a:t>
            </a:r>
            <a:r>
              <a:rPr lang="en-US" sz="1200" dirty="0">
                <a:solidFill>
                  <a:schemeClr val="bg1"/>
                </a:solidFill>
                <a:effectLst/>
                <a:latin typeface="Times New Roman" panose="02020603050405020304" pitchFamily="18" charset="0"/>
              </a:rPr>
              <a:t>, “Developing ROS programs for the Sphero robot,” </a:t>
            </a:r>
            <a:r>
              <a:rPr lang="en-US" sz="1200" i="1" dirty="0">
                <a:solidFill>
                  <a:schemeClr val="bg1"/>
                </a:solidFill>
                <a:effectLst/>
                <a:latin typeface="Times New Roman" panose="02020603050405020304" pitchFamily="18" charset="0"/>
              </a:rPr>
              <a:t>The Construct</a:t>
            </a:r>
            <a:r>
              <a:rPr lang="en-US" sz="1200" dirty="0">
                <a:solidFill>
                  <a:schemeClr val="bg1"/>
                </a:solidFill>
                <a:effectLst/>
                <a:latin typeface="Times New Roman" panose="02020603050405020304" pitchFamily="18" charset="0"/>
              </a:rPr>
              <a:t>, Mar. 09, 2017. https://www.theconstructsim.com/developing-for-sphero/ (accessed Oct. 09, 2023).</a:t>
            </a:r>
          </a:p>
        </p:txBody>
      </p:sp>
      <p:sp>
        <p:nvSpPr>
          <p:cNvPr id="6" name="TextBox 5">
            <a:extLst>
              <a:ext uri="{FF2B5EF4-FFF2-40B4-BE49-F238E27FC236}">
                <a16:creationId xmlns:a16="http://schemas.microsoft.com/office/drawing/2014/main" id="{F40858C8-0651-B8B2-86CD-60B22B6D7FF2}"/>
              </a:ext>
            </a:extLst>
          </p:cNvPr>
          <p:cNvSpPr txBox="1"/>
          <p:nvPr/>
        </p:nvSpPr>
        <p:spPr>
          <a:xfrm>
            <a:off x="2730061" y="5742801"/>
            <a:ext cx="3683876" cy="276999"/>
          </a:xfrm>
          <a:prstGeom prst="rect">
            <a:avLst/>
          </a:prstGeom>
          <a:noFill/>
        </p:spPr>
        <p:txBody>
          <a:bodyPr wrap="square">
            <a:spAutoFit/>
          </a:bodyPr>
          <a:lstStyle/>
          <a:p>
            <a:r>
              <a:rPr lang="en-US" sz="1200" dirty="0"/>
              <a:t>Sphero is Gazebo Environment for Maze Navigation [13]</a:t>
            </a:r>
          </a:p>
        </p:txBody>
      </p:sp>
    </p:spTree>
    <p:extLst>
      <p:ext uri="{BB962C8B-B14F-4D97-AF65-F5344CB8AC3E}">
        <p14:creationId xmlns:p14="http://schemas.microsoft.com/office/powerpoint/2010/main" val="121991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4EB05-5ECF-95E4-1FB7-828E975C8E94}"/>
              </a:ext>
            </a:extLst>
          </p:cNvPr>
          <p:cNvSpPr>
            <a:spLocks noGrp="1"/>
          </p:cNvSpPr>
          <p:nvPr>
            <p:ph idx="1"/>
          </p:nvPr>
        </p:nvSpPr>
        <p:spPr>
          <a:xfrm>
            <a:off x="304800" y="1554534"/>
            <a:ext cx="7848600" cy="4648200"/>
          </a:xfrm>
        </p:spPr>
        <p:txBody>
          <a:bodyPr/>
          <a:lstStyle/>
          <a:p>
            <a:r>
              <a:rPr lang="en-US" sz="2400" dirty="0"/>
              <a:t>Sphero-Mini</a:t>
            </a:r>
          </a:p>
          <a:p>
            <a:pPr lvl="1"/>
            <a:r>
              <a:rPr lang="en-US" sz="2400" dirty="0"/>
              <a:t>40 mm Diameter</a:t>
            </a:r>
          </a:p>
          <a:p>
            <a:pPr lvl="1"/>
            <a:r>
              <a:rPr lang="en-US" sz="2400" dirty="0"/>
              <a:t>6DOF IMU</a:t>
            </a:r>
          </a:p>
          <a:p>
            <a:pPr lvl="1"/>
            <a:r>
              <a:rPr lang="en-US" sz="2400" dirty="0"/>
              <a:t>Dual wheel drive</a:t>
            </a:r>
          </a:p>
          <a:p>
            <a:pPr lvl="1"/>
            <a:endParaRPr lang="en-US" dirty="0"/>
          </a:p>
        </p:txBody>
      </p:sp>
      <p:sp>
        <p:nvSpPr>
          <p:cNvPr id="3" name="Title 2">
            <a:extLst>
              <a:ext uri="{FF2B5EF4-FFF2-40B4-BE49-F238E27FC236}">
                <a16:creationId xmlns:a16="http://schemas.microsoft.com/office/drawing/2014/main" id="{35143E5E-3FC8-10B5-A703-C6A0CD8A6C8B}"/>
              </a:ext>
            </a:extLst>
          </p:cNvPr>
          <p:cNvSpPr>
            <a:spLocks noGrp="1"/>
          </p:cNvSpPr>
          <p:nvPr>
            <p:ph type="title"/>
          </p:nvPr>
        </p:nvSpPr>
        <p:spPr/>
        <p:txBody>
          <a:bodyPr/>
          <a:lstStyle/>
          <a:p>
            <a:r>
              <a:rPr lang="en-US" dirty="0"/>
              <a:t>Physical implementation</a:t>
            </a:r>
          </a:p>
        </p:txBody>
      </p:sp>
      <p:sp>
        <p:nvSpPr>
          <p:cNvPr id="7" name="TextBox 6">
            <a:extLst>
              <a:ext uri="{FF2B5EF4-FFF2-40B4-BE49-F238E27FC236}">
                <a16:creationId xmlns:a16="http://schemas.microsoft.com/office/drawing/2014/main" id="{E6796033-EE30-7850-883C-2DD69A91EAFA}"/>
              </a:ext>
            </a:extLst>
          </p:cNvPr>
          <p:cNvSpPr txBox="1"/>
          <p:nvPr/>
        </p:nvSpPr>
        <p:spPr>
          <a:xfrm>
            <a:off x="-51881" y="6390665"/>
            <a:ext cx="9220200" cy="276999"/>
          </a:xfrm>
          <a:prstGeom prst="rect">
            <a:avLst/>
          </a:prstGeom>
          <a:noFill/>
        </p:spPr>
        <p:txBody>
          <a:bodyPr wrap="square">
            <a:spAutoFit/>
          </a:bodyPr>
          <a:lstStyle/>
          <a:p>
            <a:r>
              <a:rPr lang="en-US" sz="1200" dirty="0">
                <a:solidFill>
                  <a:schemeClr val="bg1"/>
                </a:solidFill>
              </a:rPr>
              <a:t>[14] “Steam Education for All Ages &amp; Stages.” STEM Kits &amp; Robotics for Kids | Inspire STEM Education with Sphero, https://sphero.com/. </a:t>
            </a:r>
          </a:p>
        </p:txBody>
      </p:sp>
      <p:pic>
        <p:nvPicPr>
          <p:cNvPr id="1026" name="Picture 2" descr="Sphero Mini Robot Ball">
            <a:extLst>
              <a:ext uri="{FF2B5EF4-FFF2-40B4-BE49-F238E27FC236}">
                <a16:creationId xmlns:a16="http://schemas.microsoft.com/office/drawing/2014/main" id="{90624FA5-CF70-9EE5-AF34-4809CDC3F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0386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wall, indoor, bathroom, kitchen appliance&#10;&#10;Description automatically generated">
            <a:extLst>
              <a:ext uri="{FF2B5EF4-FFF2-40B4-BE49-F238E27FC236}">
                <a16:creationId xmlns:a16="http://schemas.microsoft.com/office/drawing/2014/main" id="{6F4BEA4F-2E40-24F8-6585-17195A006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67943" y="1792788"/>
            <a:ext cx="4084714" cy="3581400"/>
          </a:xfrm>
          <a:prstGeom prst="rect">
            <a:avLst/>
          </a:prstGeom>
        </p:spPr>
      </p:pic>
      <p:sp>
        <p:nvSpPr>
          <p:cNvPr id="6" name="TextBox 5">
            <a:extLst>
              <a:ext uri="{FF2B5EF4-FFF2-40B4-BE49-F238E27FC236}">
                <a16:creationId xmlns:a16="http://schemas.microsoft.com/office/drawing/2014/main" id="{E01BAD50-B38D-B27E-B337-8EC4B5950EA3}"/>
              </a:ext>
            </a:extLst>
          </p:cNvPr>
          <p:cNvSpPr txBox="1"/>
          <p:nvPr/>
        </p:nvSpPr>
        <p:spPr>
          <a:xfrm>
            <a:off x="1600200" y="5711528"/>
            <a:ext cx="1245476" cy="276999"/>
          </a:xfrm>
          <a:prstGeom prst="rect">
            <a:avLst/>
          </a:prstGeom>
          <a:noFill/>
        </p:spPr>
        <p:txBody>
          <a:bodyPr wrap="square">
            <a:spAutoFit/>
          </a:bodyPr>
          <a:lstStyle/>
          <a:p>
            <a:r>
              <a:rPr lang="en-US" sz="1200" dirty="0"/>
              <a:t>Sphero-Mini [14]</a:t>
            </a:r>
          </a:p>
        </p:txBody>
      </p:sp>
      <p:sp>
        <p:nvSpPr>
          <p:cNvPr id="8" name="TextBox 7">
            <a:extLst>
              <a:ext uri="{FF2B5EF4-FFF2-40B4-BE49-F238E27FC236}">
                <a16:creationId xmlns:a16="http://schemas.microsoft.com/office/drawing/2014/main" id="{8F34CCFE-EF16-B5F0-9371-1040561A8455}"/>
              </a:ext>
            </a:extLst>
          </p:cNvPr>
          <p:cNvSpPr txBox="1"/>
          <p:nvPr/>
        </p:nvSpPr>
        <p:spPr>
          <a:xfrm>
            <a:off x="5155981" y="5711527"/>
            <a:ext cx="2108638" cy="276999"/>
          </a:xfrm>
          <a:prstGeom prst="rect">
            <a:avLst/>
          </a:prstGeom>
          <a:noFill/>
        </p:spPr>
        <p:txBody>
          <a:bodyPr wrap="square">
            <a:spAutoFit/>
          </a:bodyPr>
          <a:lstStyle/>
          <a:p>
            <a:r>
              <a:rPr lang="en-US" sz="1200" dirty="0"/>
              <a:t>Vision system and workspace</a:t>
            </a:r>
          </a:p>
        </p:txBody>
      </p:sp>
    </p:spTree>
    <p:extLst>
      <p:ext uri="{BB962C8B-B14F-4D97-AF65-F5344CB8AC3E}">
        <p14:creationId xmlns:p14="http://schemas.microsoft.com/office/powerpoint/2010/main" val="2780482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BB783-6E98-F2F9-2E06-EC8D1C990D92}"/>
              </a:ext>
            </a:extLst>
          </p:cNvPr>
          <p:cNvSpPr>
            <a:spLocks noGrp="1"/>
          </p:cNvSpPr>
          <p:nvPr>
            <p:ph idx="1"/>
          </p:nvPr>
        </p:nvSpPr>
        <p:spPr>
          <a:xfrm>
            <a:off x="72282" y="1371600"/>
            <a:ext cx="2832100" cy="3838575"/>
          </a:xfrm>
        </p:spPr>
        <p:txBody>
          <a:bodyPr/>
          <a:lstStyle/>
          <a:p>
            <a:r>
              <a:rPr lang="en-US" sz="2400" dirty="0"/>
              <a:t>Vision-based control package created using ROS</a:t>
            </a:r>
          </a:p>
          <a:p>
            <a:endParaRPr lang="en-US" dirty="0"/>
          </a:p>
          <a:p>
            <a:endParaRPr lang="en-US" dirty="0"/>
          </a:p>
        </p:txBody>
      </p:sp>
      <p:sp>
        <p:nvSpPr>
          <p:cNvPr id="3" name="Title 2">
            <a:extLst>
              <a:ext uri="{FF2B5EF4-FFF2-40B4-BE49-F238E27FC236}">
                <a16:creationId xmlns:a16="http://schemas.microsoft.com/office/drawing/2014/main" id="{B599F0A2-1F4B-25EF-24BA-070E0438C0A0}"/>
              </a:ext>
            </a:extLst>
          </p:cNvPr>
          <p:cNvSpPr>
            <a:spLocks noGrp="1"/>
          </p:cNvSpPr>
          <p:nvPr>
            <p:ph type="title"/>
          </p:nvPr>
        </p:nvSpPr>
        <p:spPr/>
        <p:txBody>
          <a:bodyPr/>
          <a:lstStyle/>
          <a:p>
            <a:r>
              <a:rPr lang="en-US" dirty="0"/>
              <a:t>Physical Implementation</a:t>
            </a:r>
          </a:p>
        </p:txBody>
      </p:sp>
      <p:pic>
        <p:nvPicPr>
          <p:cNvPr id="4" name="Robot_Demo">
            <a:hlinkClick r:id="" action="ppaction://media"/>
            <a:extLst>
              <a:ext uri="{FF2B5EF4-FFF2-40B4-BE49-F238E27FC236}">
                <a16:creationId xmlns:a16="http://schemas.microsoft.com/office/drawing/2014/main" id="{26CABD4A-ECC8-3D32-680B-1C6699DF81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81300" y="1537138"/>
            <a:ext cx="5219700" cy="3914775"/>
          </a:xfrm>
          <a:prstGeom prst="rect">
            <a:avLst/>
          </a:prstGeom>
        </p:spPr>
      </p:pic>
      <p:sp>
        <p:nvSpPr>
          <p:cNvPr id="6" name="TextBox 5">
            <a:extLst>
              <a:ext uri="{FF2B5EF4-FFF2-40B4-BE49-F238E27FC236}">
                <a16:creationId xmlns:a16="http://schemas.microsoft.com/office/drawing/2014/main" id="{044CCAAA-10FD-38EF-982D-34928579D4D5}"/>
              </a:ext>
            </a:extLst>
          </p:cNvPr>
          <p:cNvSpPr txBox="1"/>
          <p:nvPr/>
        </p:nvSpPr>
        <p:spPr>
          <a:xfrm>
            <a:off x="72282" y="6349238"/>
            <a:ext cx="8995518" cy="553998"/>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[15] T. Le, “</a:t>
            </a:r>
            <a:r>
              <a:rPr lang="en-US" sz="1200" dirty="0" err="1">
                <a:solidFill>
                  <a:schemeClr val="bg1"/>
                </a:solidFill>
                <a:effectLst/>
                <a:latin typeface="Times New Roman" panose="02020603050405020304" pitchFamily="18" charset="0"/>
              </a:rPr>
              <a:t>sphero_ros_interaction</a:t>
            </a:r>
            <a:r>
              <a:rPr lang="en-US" sz="1200" dirty="0">
                <a:solidFill>
                  <a:schemeClr val="bg1"/>
                </a:solidFill>
                <a:effectLst/>
                <a:latin typeface="Times New Roman" panose="02020603050405020304" pitchFamily="18" charset="0"/>
              </a:rPr>
              <a:t>,” </a:t>
            </a:r>
            <a:r>
              <a:rPr lang="en-US" sz="1200" i="1" dirty="0">
                <a:solidFill>
                  <a:schemeClr val="bg1"/>
                </a:solidFill>
                <a:effectLst/>
                <a:latin typeface="Times New Roman" panose="02020603050405020304" pitchFamily="18" charset="0"/>
              </a:rPr>
              <a:t>GitHub</a:t>
            </a:r>
            <a:r>
              <a:rPr lang="en-US" sz="1200" dirty="0">
                <a:solidFill>
                  <a:schemeClr val="bg1"/>
                </a:solidFill>
                <a:effectLst/>
                <a:latin typeface="Times New Roman" panose="02020603050405020304" pitchFamily="18" charset="0"/>
              </a:rPr>
              <a:t>, May 04, 2023. https://github.com/TaiLe2435/sphero_ros_interaction (accessed Oct. 09, 2023).</a:t>
            </a:r>
          </a:p>
          <a:p>
            <a:endParaRPr lang="en-US" dirty="0">
              <a:solidFill>
                <a:schemeClr val="bg1"/>
              </a:solidFill>
            </a:endParaRPr>
          </a:p>
        </p:txBody>
      </p:sp>
      <p:sp>
        <p:nvSpPr>
          <p:cNvPr id="5" name="TextBox 4">
            <a:extLst>
              <a:ext uri="{FF2B5EF4-FFF2-40B4-BE49-F238E27FC236}">
                <a16:creationId xmlns:a16="http://schemas.microsoft.com/office/drawing/2014/main" id="{71904E0E-CF36-7FDD-D8F5-59E87EEBCCBB}"/>
              </a:ext>
            </a:extLst>
          </p:cNvPr>
          <p:cNvSpPr txBox="1"/>
          <p:nvPr/>
        </p:nvSpPr>
        <p:spPr>
          <a:xfrm>
            <a:off x="3067050" y="5478951"/>
            <a:ext cx="4648200" cy="276999"/>
          </a:xfrm>
          <a:prstGeom prst="rect">
            <a:avLst/>
          </a:prstGeom>
          <a:noFill/>
        </p:spPr>
        <p:txBody>
          <a:bodyPr wrap="square">
            <a:spAutoFit/>
          </a:bodyPr>
          <a:lstStyle/>
          <a:p>
            <a:r>
              <a:rPr lang="en-US" sz="1200" dirty="0"/>
              <a:t>Demonstration of Vision-Based Control Package with Sphero-Mini [15]</a:t>
            </a:r>
          </a:p>
        </p:txBody>
      </p:sp>
    </p:spTree>
    <p:extLst>
      <p:ext uri="{BB962C8B-B14F-4D97-AF65-F5344CB8AC3E}">
        <p14:creationId xmlns:p14="http://schemas.microsoft.com/office/powerpoint/2010/main" val="79277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444834-7275-F333-26F1-586B9254CADD}"/>
              </a:ext>
            </a:extLst>
          </p:cNvPr>
          <p:cNvSpPr>
            <a:spLocks noGrp="1"/>
          </p:cNvSpPr>
          <p:nvPr>
            <p:ph idx="1"/>
          </p:nvPr>
        </p:nvSpPr>
        <p:spPr/>
        <p:txBody>
          <a:bodyPr>
            <a:normAutofit/>
          </a:bodyPr>
          <a:lstStyle/>
          <a:p>
            <a:r>
              <a:rPr lang="en-US" sz="2400" dirty="0"/>
              <a:t>Slip in Sphero-mini</a:t>
            </a:r>
          </a:p>
          <a:p>
            <a:r>
              <a:rPr lang="en-US" sz="2400" dirty="0"/>
              <a:t>Interpolated heading error</a:t>
            </a:r>
          </a:p>
          <a:p>
            <a:r>
              <a:rPr lang="en-US" sz="2400" dirty="0"/>
              <a:t>ROS operating speed</a:t>
            </a:r>
          </a:p>
        </p:txBody>
      </p:sp>
      <p:sp>
        <p:nvSpPr>
          <p:cNvPr id="3" name="Title 2">
            <a:extLst>
              <a:ext uri="{FF2B5EF4-FFF2-40B4-BE49-F238E27FC236}">
                <a16:creationId xmlns:a16="http://schemas.microsoft.com/office/drawing/2014/main" id="{0E4F3554-D4E9-9DD2-3E51-8D40B626E885}"/>
              </a:ext>
            </a:extLst>
          </p:cNvPr>
          <p:cNvSpPr>
            <a:spLocks noGrp="1"/>
          </p:cNvSpPr>
          <p:nvPr>
            <p:ph type="title"/>
          </p:nvPr>
        </p:nvSpPr>
        <p:spPr/>
        <p:txBody>
          <a:bodyPr/>
          <a:lstStyle/>
          <a:p>
            <a:r>
              <a:rPr lang="en-US" dirty="0"/>
              <a:t>Potential Challenges</a:t>
            </a:r>
          </a:p>
        </p:txBody>
      </p:sp>
    </p:spTree>
    <p:extLst>
      <p:ext uri="{BB962C8B-B14F-4D97-AF65-F5344CB8AC3E}">
        <p14:creationId xmlns:p14="http://schemas.microsoft.com/office/powerpoint/2010/main" val="73442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732743-5BBE-9390-CD4A-09D7CECF9EDB}"/>
              </a:ext>
            </a:extLst>
          </p:cNvPr>
          <p:cNvPicPr>
            <a:picLocks noChangeAspect="1"/>
          </p:cNvPicPr>
          <p:nvPr/>
        </p:nvPicPr>
        <p:blipFill>
          <a:blip r:embed="rId3"/>
          <a:stretch>
            <a:fillRect/>
          </a:stretch>
        </p:blipFill>
        <p:spPr>
          <a:xfrm>
            <a:off x="457200" y="1743360"/>
            <a:ext cx="7848600" cy="3904679"/>
          </a:xfrm>
          <a:prstGeom prst="rect">
            <a:avLst/>
          </a:prstGeom>
          <a:noFill/>
        </p:spPr>
      </p:pic>
      <p:sp>
        <p:nvSpPr>
          <p:cNvPr id="3" name="Title 2">
            <a:extLst>
              <a:ext uri="{FF2B5EF4-FFF2-40B4-BE49-F238E27FC236}">
                <a16:creationId xmlns:a16="http://schemas.microsoft.com/office/drawing/2014/main" id="{87493E1E-9FAC-E0AE-CBD0-6AA5CA8C8DEC}"/>
              </a:ext>
            </a:extLst>
          </p:cNvPr>
          <p:cNvSpPr>
            <a:spLocks noGrp="1"/>
          </p:cNvSpPr>
          <p:nvPr>
            <p:ph type="title"/>
          </p:nvPr>
        </p:nvSpPr>
        <p:spPr>
          <a:xfrm>
            <a:off x="457200" y="152400"/>
            <a:ext cx="7543800" cy="1066800"/>
          </a:xfrm>
        </p:spPr>
        <p:txBody>
          <a:bodyPr anchor="ctr">
            <a:normAutofit/>
          </a:bodyPr>
          <a:lstStyle/>
          <a:p>
            <a:r>
              <a:rPr lang="en-US" dirty="0"/>
              <a:t>Timeline</a:t>
            </a:r>
          </a:p>
        </p:txBody>
      </p:sp>
    </p:spTree>
    <p:extLst>
      <p:ext uri="{BB962C8B-B14F-4D97-AF65-F5344CB8AC3E}">
        <p14:creationId xmlns:p14="http://schemas.microsoft.com/office/powerpoint/2010/main" val="276537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3AC9B-F842-C24E-39BE-09608AE803A8}"/>
              </a:ext>
            </a:extLst>
          </p:cNvPr>
          <p:cNvSpPr>
            <a:spLocks noGrp="1"/>
          </p:cNvSpPr>
          <p:nvPr>
            <p:ph idx="1"/>
          </p:nvPr>
        </p:nvSpPr>
        <p:spPr/>
        <p:txBody>
          <a:bodyPr>
            <a:normAutofit/>
          </a:bodyPr>
          <a:lstStyle/>
          <a:p>
            <a:r>
              <a:rPr lang="en-US" sz="2400" dirty="0"/>
              <a:t>Inertial Measurement Units (IMUs)</a:t>
            </a:r>
          </a:p>
          <a:p>
            <a:pPr lvl="1"/>
            <a:r>
              <a:rPr lang="en-US" sz="2400" dirty="0"/>
              <a:t>Tri-axial accelerometer, gyroscope</a:t>
            </a:r>
          </a:p>
          <a:p>
            <a:pPr lvl="2"/>
            <a:r>
              <a:rPr lang="en-US" sz="2000" dirty="0"/>
              <a:t>Sometimes magnetometer</a:t>
            </a:r>
          </a:p>
          <a:p>
            <a:pPr lvl="1"/>
            <a:r>
              <a:rPr lang="en-US" sz="2400" dirty="0"/>
              <a:t>Used for pose information</a:t>
            </a:r>
          </a:p>
          <a:p>
            <a:r>
              <a:rPr lang="en-US" sz="2400" dirty="0"/>
              <a:t>Errors</a:t>
            </a:r>
          </a:p>
          <a:p>
            <a:pPr lvl="1"/>
            <a:r>
              <a:rPr lang="en-US" sz="2400" dirty="0"/>
              <a:t>Accelerometer has high frequency noise</a:t>
            </a:r>
          </a:p>
          <a:p>
            <a:pPr lvl="1"/>
            <a:r>
              <a:rPr lang="en-US" sz="2400" dirty="0"/>
              <a:t>Gyroscope suffers from drift</a:t>
            </a:r>
          </a:p>
        </p:txBody>
      </p:sp>
      <p:sp>
        <p:nvSpPr>
          <p:cNvPr id="3" name="Title 2">
            <a:extLst>
              <a:ext uri="{FF2B5EF4-FFF2-40B4-BE49-F238E27FC236}">
                <a16:creationId xmlns:a16="http://schemas.microsoft.com/office/drawing/2014/main" id="{93F813BB-0140-98FD-AE58-9AF5F48FAB01}"/>
              </a:ext>
            </a:extLst>
          </p:cNvPr>
          <p:cNvSpPr>
            <a:spLocks noGrp="1"/>
          </p:cNvSpPr>
          <p:nvPr>
            <p:ph type="title"/>
          </p:nvPr>
        </p:nvSpPr>
        <p:spPr/>
        <p:txBody>
          <a:bodyPr/>
          <a:lstStyle/>
          <a:p>
            <a:r>
              <a:rPr lang="en-US" dirty="0"/>
              <a:t>Background</a:t>
            </a:r>
          </a:p>
        </p:txBody>
      </p:sp>
      <p:pic>
        <p:nvPicPr>
          <p:cNvPr id="1026" name="Picture 2">
            <a:extLst>
              <a:ext uri="{FF2B5EF4-FFF2-40B4-BE49-F238E27FC236}">
                <a16:creationId xmlns:a16="http://schemas.microsoft.com/office/drawing/2014/main" id="{42A3528C-0A4C-ECF7-7789-0D0FD13498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59530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53EC7D-701C-1497-AFC7-1BE64295CF59}"/>
              </a:ext>
            </a:extLst>
          </p:cNvPr>
          <p:cNvSpPr txBox="1"/>
          <p:nvPr/>
        </p:nvSpPr>
        <p:spPr>
          <a:xfrm>
            <a:off x="114300" y="6324600"/>
            <a:ext cx="8915400" cy="646331"/>
          </a:xfrm>
          <a:prstGeom prst="rect">
            <a:avLst/>
          </a:prstGeom>
          <a:noFill/>
        </p:spPr>
        <p:txBody>
          <a:bodyPr wrap="square">
            <a:spAutoFit/>
          </a:bodyPr>
          <a:lstStyle/>
          <a:p>
            <a:pPr marR="457200" algn="l"/>
            <a:r>
              <a:rPr lang="en-US" sz="1200" b="0" i="0" dirty="0">
                <a:solidFill>
                  <a:schemeClr val="bg1"/>
                </a:solidFill>
                <a:effectLst/>
                <a:latin typeface="Calibri" panose="020F0502020204030204" pitchFamily="34" charset="0"/>
              </a:rPr>
              <a:t>[2] “</a:t>
            </a:r>
            <a:r>
              <a:rPr lang="en-US" sz="1200" b="0" i="0" dirty="0" err="1">
                <a:solidFill>
                  <a:schemeClr val="bg1"/>
                </a:solidFill>
                <a:effectLst/>
                <a:latin typeface="Calibri" panose="020F0502020204030204" pitchFamily="34" charset="0"/>
              </a:rPr>
              <a:t>Pololu</a:t>
            </a:r>
            <a:r>
              <a:rPr lang="en-US" sz="1200" b="0" i="0" dirty="0">
                <a:solidFill>
                  <a:schemeClr val="bg1"/>
                </a:solidFill>
                <a:effectLst/>
                <a:latin typeface="Calibri" panose="020F0502020204030204" pitchFamily="34" charset="0"/>
              </a:rPr>
              <a:t> - AltIMU-10 v5 Gyro, Accelerometer, Compass, and Altimeter (LSM6DS33, LIS3MDL, and LPS25H Carrier),” </a:t>
            </a:r>
            <a:r>
              <a:rPr lang="en-US" sz="1200" b="0" i="1" dirty="0">
                <a:solidFill>
                  <a:schemeClr val="bg1"/>
                </a:solidFill>
                <a:effectLst/>
                <a:latin typeface="Calibri" panose="020F0502020204030204" pitchFamily="34" charset="0"/>
              </a:rPr>
              <a:t>www.pololu.com</a:t>
            </a:r>
            <a:r>
              <a:rPr lang="en-US" sz="1200" b="0" i="0" dirty="0">
                <a:solidFill>
                  <a:schemeClr val="bg1"/>
                </a:solidFill>
                <a:effectLst/>
                <a:latin typeface="Calibri" panose="020F0502020204030204" pitchFamily="34" charset="0"/>
              </a:rPr>
              <a:t>. https://www.pololu.com/product/2739 (accessed Oct. 09, 2023).</a:t>
            </a:r>
          </a:p>
          <a:p>
            <a:pPr algn="l"/>
            <a:r>
              <a:rPr lang="en-US" sz="1200" b="0" i="0" dirty="0">
                <a:solidFill>
                  <a:schemeClr val="bg1"/>
                </a:solidFill>
                <a:effectLst/>
                <a:latin typeface="Calibri" panose="020F0502020204030204" pitchFamily="34" charset="0"/>
              </a:rPr>
              <a:t>‌</a:t>
            </a:r>
          </a:p>
        </p:txBody>
      </p:sp>
      <p:sp>
        <p:nvSpPr>
          <p:cNvPr id="4" name="TextBox 3">
            <a:extLst>
              <a:ext uri="{FF2B5EF4-FFF2-40B4-BE49-F238E27FC236}">
                <a16:creationId xmlns:a16="http://schemas.microsoft.com/office/drawing/2014/main" id="{95470B6C-6DFA-1A40-61FC-58DE745F82AF}"/>
              </a:ext>
            </a:extLst>
          </p:cNvPr>
          <p:cNvSpPr txBox="1"/>
          <p:nvPr/>
        </p:nvSpPr>
        <p:spPr>
          <a:xfrm>
            <a:off x="7104187" y="5347900"/>
            <a:ext cx="1582613" cy="276999"/>
          </a:xfrm>
          <a:prstGeom prst="rect">
            <a:avLst/>
          </a:prstGeom>
          <a:noFill/>
        </p:spPr>
        <p:txBody>
          <a:bodyPr wrap="none" rtlCol="0">
            <a:spAutoFit/>
          </a:bodyPr>
          <a:lstStyle/>
          <a:p>
            <a:r>
              <a:rPr lang="en-US" sz="1200" dirty="0" err="1"/>
              <a:t>Pololu</a:t>
            </a:r>
            <a:r>
              <a:rPr lang="en-US" sz="1200" dirty="0"/>
              <a:t> 10 DOF IMU [2]</a:t>
            </a:r>
          </a:p>
        </p:txBody>
      </p:sp>
    </p:spTree>
    <p:extLst>
      <p:ext uri="{BB962C8B-B14F-4D97-AF65-F5344CB8AC3E}">
        <p14:creationId xmlns:p14="http://schemas.microsoft.com/office/powerpoint/2010/main" val="412985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13C98E-5403-B2CA-715A-1B262D82FDDF}"/>
              </a:ext>
            </a:extLst>
          </p:cNvPr>
          <p:cNvSpPr>
            <a:spLocks noGrp="1"/>
          </p:cNvSpPr>
          <p:nvPr>
            <p:ph idx="1"/>
          </p:nvPr>
        </p:nvSpPr>
        <p:spPr/>
        <p:txBody>
          <a:bodyPr/>
          <a:lstStyle/>
          <a:p>
            <a:r>
              <a:rPr lang="en-US" sz="2000" dirty="0"/>
              <a:t>Desire small spherical robot for indoor navigation</a:t>
            </a:r>
          </a:p>
          <a:p>
            <a:pPr lvl="1"/>
            <a:r>
              <a:rPr lang="en-US" sz="2000" dirty="0"/>
              <a:t>Experiments with common lab animals</a:t>
            </a:r>
          </a:p>
          <a:p>
            <a:r>
              <a:rPr lang="en-US" sz="2000" dirty="0"/>
              <a:t>Magnetometer suffered due to placement of motors</a:t>
            </a:r>
          </a:p>
          <a:p>
            <a:r>
              <a:rPr lang="en-US" sz="2000" dirty="0"/>
              <a:t>Other sensors do not fit size requirement</a:t>
            </a:r>
          </a:p>
          <a:p>
            <a:endParaRPr lang="en-US" dirty="0"/>
          </a:p>
        </p:txBody>
      </p:sp>
      <p:sp>
        <p:nvSpPr>
          <p:cNvPr id="3" name="Title 2">
            <a:extLst>
              <a:ext uri="{FF2B5EF4-FFF2-40B4-BE49-F238E27FC236}">
                <a16:creationId xmlns:a16="http://schemas.microsoft.com/office/drawing/2014/main" id="{7A13DAAD-DE55-BDCF-7130-D0A3E971C085}"/>
              </a:ext>
            </a:extLst>
          </p:cNvPr>
          <p:cNvSpPr>
            <a:spLocks noGrp="1"/>
          </p:cNvSpPr>
          <p:nvPr>
            <p:ph type="title"/>
          </p:nvPr>
        </p:nvSpPr>
        <p:spPr/>
        <p:txBody>
          <a:bodyPr/>
          <a:lstStyle/>
          <a:p>
            <a:r>
              <a:rPr lang="en-US" dirty="0"/>
              <a:t>Motivation</a:t>
            </a:r>
          </a:p>
        </p:txBody>
      </p:sp>
      <p:pic>
        <p:nvPicPr>
          <p:cNvPr id="5" name="Picture 4">
            <a:extLst>
              <a:ext uri="{FF2B5EF4-FFF2-40B4-BE49-F238E27FC236}">
                <a16:creationId xmlns:a16="http://schemas.microsoft.com/office/drawing/2014/main" id="{59EB5DDE-0F39-4121-E9A9-900BE692B010}"/>
              </a:ext>
            </a:extLst>
          </p:cNvPr>
          <p:cNvPicPr>
            <a:picLocks noChangeAspect="1"/>
          </p:cNvPicPr>
          <p:nvPr/>
        </p:nvPicPr>
        <p:blipFill>
          <a:blip r:embed="rId3"/>
          <a:stretch>
            <a:fillRect/>
          </a:stretch>
        </p:blipFill>
        <p:spPr>
          <a:xfrm>
            <a:off x="610868" y="3429000"/>
            <a:ext cx="4842957" cy="2583776"/>
          </a:xfrm>
          <a:prstGeom prst="rect">
            <a:avLst/>
          </a:prstGeom>
        </p:spPr>
      </p:pic>
      <p:pic>
        <p:nvPicPr>
          <p:cNvPr id="3076" name="Picture 4" descr="A picture containing text&#10;&#10;Description automatically generated">
            <a:extLst>
              <a:ext uri="{FF2B5EF4-FFF2-40B4-BE49-F238E27FC236}">
                <a16:creationId xmlns:a16="http://schemas.microsoft.com/office/drawing/2014/main" id="{A71358AD-D76B-AA5D-5992-47BB36C3EC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995"/>
          <a:stretch/>
        </p:blipFill>
        <p:spPr bwMode="auto">
          <a:xfrm>
            <a:off x="5858997" y="3429001"/>
            <a:ext cx="2929517" cy="258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9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3E3D87-D066-DD41-E9BB-7C0B2D4F686B}"/>
              </a:ext>
            </a:extLst>
          </p:cNvPr>
          <p:cNvSpPr>
            <a:spLocks noGrp="1"/>
          </p:cNvSpPr>
          <p:nvPr>
            <p:ph idx="1"/>
          </p:nvPr>
        </p:nvSpPr>
        <p:spPr>
          <a:xfrm>
            <a:off x="66465" y="1633519"/>
            <a:ext cx="7010400" cy="4648200"/>
          </a:xfrm>
        </p:spPr>
        <p:txBody>
          <a:bodyPr>
            <a:normAutofit/>
          </a:bodyPr>
          <a:lstStyle/>
          <a:p>
            <a:r>
              <a:rPr lang="en-US" sz="2000" dirty="0"/>
              <a:t>Pose Estimation of a Mobile Robot Based on Fusion of IMU Data and Vision Data Using an Extended Kalman Filter [3]</a:t>
            </a:r>
          </a:p>
          <a:p>
            <a:pPr lvl="1"/>
            <a:r>
              <a:rPr lang="en-US" sz="2000" dirty="0"/>
              <a:t>Object recognition and feature matching</a:t>
            </a:r>
          </a:p>
          <a:p>
            <a:pPr lvl="1"/>
            <a:r>
              <a:rPr lang="en-US" sz="2000" dirty="0"/>
              <a:t>State transition matrices are IMU and vision</a:t>
            </a:r>
          </a:p>
          <a:p>
            <a:pPr lvl="1"/>
            <a:r>
              <a:rPr lang="en-US" sz="2000" dirty="0"/>
              <a:t>4 wheeled mobile robot</a:t>
            </a:r>
          </a:p>
        </p:txBody>
      </p:sp>
      <p:sp>
        <p:nvSpPr>
          <p:cNvPr id="3" name="Title 2">
            <a:extLst>
              <a:ext uri="{FF2B5EF4-FFF2-40B4-BE49-F238E27FC236}">
                <a16:creationId xmlns:a16="http://schemas.microsoft.com/office/drawing/2014/main" id="{DB312310-4A83-5C7B-AF19-C0189BA27018}"/>
              </a:ext>
            </a:extLst>
          </p:cNvPr>
          <p:cNvSpPr>
            <a:spLocks noGrp="1"/>
          </p:cNvSpPr>
          <p:nvPr>
            <p:ph type="title"/>
          </p:nvPr>
        </p:nvSpPr>
        <p:spPr/>
        <p:txBody>
          <a:bodyPr/>
          <a:lstStyle/>
          <a:p>
            <a:r>
              <a:rPr lang="en-US" dirty="0"/>
              <a:t>Previous Work</a:t>
            </a:r>
          </a:p>
        </p:txBody>
      </p:sp>
      <p:sp>
        <p:nvSpPr>
          <p:cNvPr id="5" name="TextBox 4">
            <a:extLst>
              <a:ext uri="{FF2B5EF4-FFF2-40B4-BE49-F238E27FC236}">
                <a16:creationId xmlns:a16="http://schemas.microsoft.com/office/drawing/2014/main" id="{2D916009-99F2-ACBF-EDF0-87CF21196E5E}"/>
              </a:ext>
            </a:extLst>
          </p:cNvPr>
          <p:cNvSpPr txBox="1"/>
          <p:nvPr/>
        </p:nvSpPr>
        <p:spPr>
          <a:xfrm>
            <a:off x="66465" y="6281719"/>
            <a:ext cx="8696535" cy="707886"/>
          </a:xfrm>
          <a:prstGeom prst="rect">
            <a:avLst/>
          </a:prstGeom>
          <a:noFill/>
        </p:spPr>
        <p:txBody>
          <a:bodyPr wrap="square">
            <a:spAutoFit/>
          </a:bodyPr>
          <a:lstStyle/>
          <a:p>
            <a:pPr marR="457200" algn="l"/>
            <a:r>
              <a:rPr lang="en-US" sz="1200" b="0" i="0" dirty="0">
                <a:solidFill>
                  <a:schemeClr val="bg1"/>
                </a:solidFill>
                <a:effectLst/>
                <a:latin typeface="Calibri" panose="020F0502020204030204" pitchFamily="34" charset="0"/>
              </a:rPr>
              <a:t>[3] M. </a:t>
            </a:r>
            <a:r>
              <a:rPr lang="en-US" sz="1200" b="0" i="0" dirty="0" err="1">
                <a:solidFill>
                  <a:schemeClr val="bg1"/>
                </a:solidFill>
                <a:effectLst/>
                <a:latin typeface="Calibri" panose="020F0502020204030204" pitchFamily="34" charset="0"/>
              </a:rPr>
              <a:t>Alatise</a:t>
            </a:r>
            <a:r>
              <a:rPr lang="en-US" sz="1200" b="0" i="0" dirty="0">
                <a:solidFill>
                  <a:schemeClr val="bg1"/>
                </a:solidFill>
                <a:effectLst/>
                <a:latin typeface="Calibri" panose="020F0502020204030204" pitchFamily="34" charset="0"/>
              </a:rPr>
              <a:t> and G. Hancke, “Pose Estimation of a Mobile Robot Based on Fusion of IMU Data and Vision Data Using an Extended Kalman Filter,” </a:t>
            </a:r>
            <a:r>
              <a:rPr lang="en-US" sz="1200" b="0" i="1" dirty="0">
                <a:solidFill>
                  <a:schemeClr val="bg1"/>
                </a:solidFill>
                <a:effectLst/>
                <a:latin typeface="Calibri" panose="020F0502020204030204" pitchFamily="34" charset="0"/>
              </a:rPr>
              <a:t>Sensors</a:t>
            </a:r>
            <a:r>
              <a:rPr lang="en-US" sz="1200" b="0" i="0" dirty="0">
                <a:solidFill>
                  <a:schemeClr val="bg1"/>
                </a:solidFill>
                <a:effectLst/>
                <a:latin typeface="Calibri" panose="020F0502020204030204" pitchFamily="34" charset="0"/>
              </a:rPr>
              <a:t>, vol. 17, no. 10, p. 2164, Sep. 2017, </a:t>
            </a:r>
            <a:r>
              <a:rPr lang="en-US" sz="1200" b="0" i="0" dirty="0" err="1">
                <a:solidFill>
                  <a:schemeClr val="bg1"/>
                </a:solidFill>
                <a:effectLst/>
                <a:latin typeface="Calibri" panose="020F0502020204030204" pitchFamily="34" charset="0"/>
              </a:rPr>
              <a:t>doi</a:t>
            </a:r>
            <a:r>
              <a:rPr lang="en-US" sz="1200" b="0" i="0" dirty="0">
                <a:solidFill>
                  <a:schemeClr val="bg1"/>
                </a:solidFill>
                <a:effectLst/>
                <a:latin typeface="Calibri" panose="020F0502020204030204" pitchFamily="34" charset="0"/>
              </a:rPr>
              <a:t>: https://doi.org/10.3390/s17102164.</a:t>
            </a:r>
          </a:p>
          <a:p>
            <a:pPr algn="l"/>
            <a:r>
              <a:rPr lang="en-US" sz="1600" b="0" i="0" dirty="0">
                <a:solidFill>
                  <a:schemeClr val="bg1"/>
                </a:solidFill>
                <a:effectLst/>
                <a:latin typeface="Calibri" panose="020F0502020204030204" pitchFamily="34" charset="0"/>
              </a:rPr>
              <a:t>‌</a:t>
            </a:r>
          </a:p>
        </p:txBody>
      </p:sp>
      <p:pic>
        <p:nvPicPr>
          <p:cNvPr id="4098" name="Picture 2" descr="Sensors 17 02164 g004 550">
            <a:extLst>
              <a:ext uri="{FF2B5EF4-FFF2-40B4-BE49-F238E27FC236}">
                <a16:creationId xmlns:a16="http://schemas.microsoft.com/office/drawing/2014/main" id="{296501CC-0F53-CC73-695F-C471C1A01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14800"/>
            <a:ext cx="6195895" cy="1757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sors 17 02164 g005 550">
            <a:extLst>
              <a:ext uri="{FF2B5EF4-FFF2-40B4-BE49-F238E27FC236}">
                <a16:creationId xmlns:a16="http://schemas.microsoft.com/office/drawing/2014/main" id="{48732477-309C-543B-287A-51D3FABB6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425" y="2133600"/>
            <a:ext cx="2131110" cy="371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6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D67E0D-D6E4-CDDF-4378-C49D068E6FF0}"/>
              </a:ext>
            </a:extLst>
          </p:cNvPr>
          <p:cNvSpPr>
            <a:spLocks noGrp="1"/>
          </p:cNvSpPr>
          <p:nvPr>
            <p:ph idx="1"/>
          </p:nvPr>
        </p:nvSpPr>
        <p:spPr>
          <a:xfrm>
            <a:off x="0" y="1688068"/>
            <a:ext cx="5499440" cy="4648200"/>
          </a:xfrm>
        </p:spPr>
        <p:txBody>
          <a:bodyPr>
            <a:normAutofit/>
          </a:bodyPr>
          <a:lstStyle/>
          <a:p>
            <a:r>
              <a:rPr lang="en-US" sz="2400" dirty="0"/>
              <a:t>Localization and Trajectory Tracking of an Autonomous Spherical Rolling Robot Using IMU and Odometry [4]</a:t>
            </a:r>
          </a:p>
          <a:p>
            <a:pPr lvl="1"/>
            <a:r>
              <a:rPr lang="en-US" sz="2400" dirty="0"/>
              <a:t>Encoders</a:t>
            </a:r>
          </a:p>
          <a:p>
            <a:pPr lvl="2"/>
            <a:r>
              <a:rPr lang="en-US" sz="2000" dirty="0"/>
              <a:t>Requires wheel odometry</a:t>
            </a:r>
          </a:p>
          <a:p>
            <a:pPr lvl="1"/>
            <a:r>
              <a:rPr lang="en-US" sz="2400" dirty="0"/>
              <a:t>Magnetometer</a:t>
            </a:r>
          </a:p>
          <a:p>
            <a:pPr lvl="2"/>
            <a:r>
              <a:rPr lang="en-US" sz="2000" dirty="0"/>
              <a:t>Larger robot to isolate magnetic distortion</a:t>
            </a:r>
          </a:p>
          <a:p>
            <a:pPr lvl="1"/>
            <a:r>
              <a:rPr lang="en-US" sz="2400" dirty="0"/>
              <a:t>Dead reckoning for localization</a:t>
            </a:r>
          </a:p>
        </p:txBody>
      </p:sp>
      <p:sp>
        <p:nvSpPr>
          <p:cNvPr id="3" name="Title 2">
            <a:extLst>
              <a:ext uri="{FF2B5EF4-FFF2-40B4-BE49-F238E27FC236}">
                <a16:creationId xmlns:a16="http://schemas.microsoft.com/office/drawing/2014/main" id="{BB08DC86-ACEB-79C9-EE00-AFE8245AF4C0}"/>
              </a:ext>
            </a:extLst>
          </p:cNvPr>
          <p:cNvSpPr>
            <a:spLocks noGrp="1"/>
          </p:cNvSpPr>
          <p:nvPr>
            <p:ph type="title"/>
          </p:nvPr>
        </p:nvSpPr>
        <p:spPr/>
        <p:txBody>
          <a:bodyPr/>
          <a:lstStyle/>
          <a:p>
            <a:r>
              <a:rPr lang="en-US" dirty="0"/>
              <a:t>Previous Work</a:t>
            </a:r>
          </a:p>
        </p:txBody>
      </p:sp>
      <p:pic>
        <p:nvPicPr>
          <p:cNvPr id="6" name="Picture 5">
            <a:extLst>
              <a:ext uri="{FF2B5EF4-FFF2-40B4-BE49-F238E27FC236}">
                <a16:creationId xmlns:a16="http://schemas.microsoft.com/office/drawing/2014/main" id="{91F18EF1-68B8-8FAD-A4F7-273B4F0C5E52}"/>
              </a:ext>
            </a:extLst>
          </p:cNvPr>
          <p:cNvPicPr>
            <a:picLocks noChangeAspect="1"/>
          </p:cNvPicPr>
          <p:nvPr/>
        </p:nvPicPr>
        <p:blipFill>
          <a:blip r:embed="rId3"/>
          <a:stretch>
            <a:fillRect/>
          </a:stretch>
        </p:blipFill>
        <p:spPr>
          <a:xfrm>
            <a:off x="5334000" y="2057400"/>
            <a:ext cx="3733800" cy="3333052"/>
          </a:xfrm>
          <a:prstGeom prst="rect">
            <a:avLst/>
          </a:prstGeom>
        </p:spPr>
      </p:pic>
      <p:sp>
        <p:nvSpPr>
          <p:cNvPr id="7" name="TextBox 6">
            <a:extLst>
              <a:ext uri="{FF2B5EF4-FFF2-40B4-BE49-F238E27FC236}">
                <a16:creationId xmlns:a16="http://schemas.microsoft.com/office/drawing/2014/main" id="{A29E7B32-0025-C970-9B44-C2B6F9EDF7B5}"/>
              </a:ext>
            </a:extLst>
          </p:cNvPr>
          <p:cNvSpPr txBox="1"/>
          <p:nvPr/>
        </p:nvSpPr>
        <p:spPr>
          <a:xfrm>
            <a:off x="-3243" y="6328162"/>
            <a:ext cx="9071043" cy="461665"/>
          </a:xfrm>
          <a:prstGeom prst="rect">
            <a:avLst/>
          </a:prstGeom>
          <a:noFill/>
        </p:spPr>
        <p:txBody>
          <a:bodyPr wrap="square">
            <a:spAutoFit/>
          </a:bodyPr>
          <a:lstStyle/>
          <a:p>
            <a:r>
              <a:rPr lang="en-US" sz="1200" dirty="0">
                <a:solidFill>
                  <a:schemeClr val="bg1"/>
                </a:solidFill>
                <a:latin typeface="Calibri" panose="020F0502020204030204" pitchFamily="34" charset="0"/>
              </a:rPr>
              <a:t>[4] V. Ajay, A. </a:t>
            </a:r>
            <a:r>
              <a:rPr lang="en-US" sz="1200" dirty="0" err="1">
                <a:solidFill>
                  <a:schemeClr val="bg1"/>
                </a:solidFill>
                <a:latin typeface="Calibri" panose="020F0502020204030204" pitchFamily="34" charset="0"/>
              </a:rPr>
              <a:t>Suherlan</a:t>
            </a:r>
            <a:r>
              <a:rPr lang="en-US" sz="1200" dirty="0">
                <a:solidFill>
                  <a:schemeClr val="bg1"/>
                </a:solidFill>
                <a:latin typeface="Calibri" panose="020F0502020204030204" pitchFamily="34" charset="0"/>
              </a:rPr>
              <a:t>, G. Soh, S. </a:t>
            </a:r>
            <a:r>
              <a:rPr lang="en-US" sz="1200" dirty="0" err="1">
                <a:solidFill>
                  <a:schemeClr val="bg1"/>
                </a:solidFill>
                <a:latin typeface="Calibri" panose="020F0502020204030204" pitchFamily="34" charset="0"/>
              </a:rPr>
              <a:t>Foong</a:t>
            </a:r>
            <a:r>
              <a:rPr lang="en-US" sz="1200" dirty="0">
                <a:solidFill>
                  <a:schemeClr val="bg1"/>
                </a:solidFill>
                <a:latin typeface="Calibri" panose="020F0502020204030204" pitchFamily="34" charset="0"/>
              </a:rPr>
              <a:t>, K. Wood and K. Otto</a:t>
            </a:r>
            <a:r>
              <a:rPr lang="en-US" sz="1200" b="0" i="0" dirty="0">
                <a:solidFill>
                  <a:schemeClr val="bg1"/>
                </a:solidFill>
                <a:effectLst/>
                <a:latin typeface="Calibri" panose="020F0502020204030204" pitchFamily="34" charset="0"/>
              </a:rPr>
              <a:t>, “Localization and trajectory Tracking of an Autonomous Spherical Rolling Robot using IMU and Odometry ,” ASME, Aug. 2015.</a:t>
            </a:r>
            <a:r>
              <a:rPr lang="en-US" sz="1200" b="0" i="0" dirty="0">
                <a:solidFill>
                  <a:srgbClr val="000000"/>
                </a:solidFill>
                <a:effectLst/>
                <a:latin typeface="Calibri" panose="020F0502020204030204" pitchFamily="34" charset="0"/>
              </a:rPr>
              <a:t>‌</a:t>
            </a:r>
            <a:endParaRPr lang="en-US" sz="1200" dirty="0"/>
          </a:p>
        </p:txBody>
      </p:sp>
    </p:spTree>
    <p:extLst>
      <p:ext uri="{BB962C8B-B14F-4D97-AF65-F5344CB8AC3E}">
        <p14:creationId xmlns:p14="http://schemas.microsoft.com/office/powerpoint/2010/main" val="169964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AAB64-5D41-2C44-67F9-3785491D3FD8}"/>
              </a:ext>
            </a:extLst>
          </p:cNvPr>
          <p:cNvSpPr>
            <a:spLocks noGrp="1"/>
          </p:cNvSpPr>
          <p:nvPr>
            <p:ph idx="1"/>
          </p:nvPr>
        </p:nvSpPr>
        <p:spPr>
          <a:xfrm>
            <a:off x="459828" y="1873864"/>
            <a:ext cx="7848600" cy="4648200"/>
          </a:xfrm>
        </p:spPr>
        <p:txBody>
          <a:bodyPr>
            <a:normAutofit/>
          </a:bodyPr>
          <a:lstStyle/>
          <a:p>
            <a:r>
              <a:rPr lang="en-US" sz="2000" dirty="0"/>
              <a:t>Enhanced 3D Kinematic Modeling of Wheeled Mobile Robots [5]</a:t>
            </a:r>
          </a:p>
          <a:p>
            <a:pPr lvl="1"/>
            <a:r>
              <a:rPr lang="en-US" sz="2000" dirty="0"/>
              <a:t>No real-time implementation</a:t>
            </a:r>
          </a:p>
          <a:p>
            <a:pPr lvl="1"/>
            <a:r>
              <a:rPr lang="en-US" sz="2000" dirty="0"/>
              <a:t>Able to provide robust estimation with just a kinematic model</a:t>
            </a:r>
          </a:p>
        </p:txBody>
      </p:sp>
      <p:sp>
        <p:nvSpPr>
          <p:cNvPr id="3" name="Title 2">
            <a:extLst>
              <a:ext uri="{FF2B5EF4-FFF2-40B4-BE49-F238E27FC236}">
                <a16:creationId xmlns:a16="http://schemas.microsoft.com/office/drawing/2014/main" id="{27A72112-6660-6689-E97D-9085BB1B9C12}"/>
              </a:ext>
            </a:extLst>
          </p:cNvPr>
          <p:cNvSpPr>
            <a:spLocks noGrp="1"/>
          </p:cNvSpPr>
          <p:nvPr>
            <p:ph type="title"/>
          </p:nvPr>
        </p:nvSpPr>
        <p:spPr/>
        <p:txBody>
          <a:bodyPr/>
          <a:lstStyle/>
          <a:p>
            <a:r>
              <a:rPr lang="en-US" dirty="0"/>
              <a:t>Previous Work</a:t>
            </a:r>
          </a:p>
        </p:txBody>
      </p:sp>
      <p:pic>
        <p:nvPicPr>
          <p:cNvPr id="5" name="Picture 4">
            <a:extLst>
              <a:ext uri="{FF2B5EF4-FFF2-40B4-BE49-F238E27FC236}">
                <a16:creationId xmlns:a16="http://schemas.microsoft.com/office/drawing/2014/main" id="{E55FBEA7-001C-649F-D8E1-F2EA591D34CC}"/>
              </a:ext>
            </a:extLst>
          </p:cNvPr>
          <p:cNvPicPr>
            <a:picLocks noChangeAspect="1"/>
          </p:cNvPicPr>
          <p:nvPr/>
        </p:nvPicPr>
        <p:blipFill>
          <a:blip r:embed="rId3"/>
          <a:stretch>
            <a:fillRect/>
          </a:stretch>
        </p:blipFill>
        <p:spPr>
          <a:xfrm>
            <a:off x="1066800" y="3691914"/>
            <a:ext cx="7143680" cy="2480286"/>
          </a:xfrm>
          <a:prstGeom prst="rect">
            <a:avLst/>
          </a:prstGeom>
        </p:spPr>
      </p:pic>
      <p:sp>
        <p:nvSpPr>
          <p:cNvPr id="8" name="TextBox 7">
            <a:extLst>
              <a:ext uri="{FF2B5EF4-FFF2-40B4-BE49-F238E27FC236}">
                <a16:creationId xmlns:a16="http://schemas.microsoft.com/office/drawing/2014/main" id="{47E2560A-0FF6-8D58-35A4-790693EB600C}"/>
              </a:ext>
            </a:extLst>
          </p:cNvPr>
          <p:cNvSpPr txBox="1"/>
          <p:nvPr/>
        </p:nvSpPr>
        <p:spPr>
          <a:xfrm>
            <a:off x="152400" y="6320135"/>
            <a:ext cx="9202366"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a:t>
            </a:r>
            <a:r>
              <a:rPr lang="en-US" sz="1200" dirty="0">
                <a:solidFill>
                  <a:schemeClr val="bg1"/>
                </a:solidFill>
                <a:latin typeface="Times New Roman" panose="02020603050405020304" pitchFamily="18" charset="0"/>
              </a:rPr>
              <a:t>5</a:t>
            </a:r>
            <a:r>
              <a:rPr lang="en-US" sz="1200" dirty="0">
                <a:solidFill>
                  <a:schemeClr val="bg1"/>
                </a:solidFill>
                <a:effectLst/>
                <a:latin typeface="Times New Roman" panose="02020603050405020304" pitchFamily="18" charset="0"/>
              </a:rPr>
              <a:t>] A. Kelly and N. </a:t>
            </a:r>
            <a:r>
              <a:rPr lang="en-US" sz="1200" dirty="0" err="1">
                <a:solidFill>
                  <a:schemeClr val="bg1"/>
                </a:solidFill>
                <a:effectLst/>
                <a:latin typeface="Times New Roman" panose="02020603050405020304" pitchFamily="18" charset="0"/>
              </a:rPr>
              <a:t>Seegmiller</a:t>
            </a:r>
            <a:r>
              <a:rPr lang="en-US" sz="1200" dirty="0">
                <a:solidFill>
                  <a:schemeClr val="bg1"/>
                </a:solidFill>
                <a:effectLst/>
                <a:latin typeface="Times New Roman" panose="02020603050405020304" pitchFamily="18" charset="0"/>
              </a:rPr>
              <a:t>, “Recursive kinematic propagation for wheeled mobile robots,” </a:t>
            </a:r>
            <a:r>
              <a:rPr lang="en-US" sz="1200" i="1" dirty="0">
                <a:solidFill>
                  <a:schemeClr val="bg1"/>
                </a:solidFill>
                <a:effectLst/>
                <a:latin typeface="Times New Roman" panose="02020603050405020304" pitchFamily="18" charset="0"/>
              </a:rPr>
              <a:t>The International Journal of Robotics Research</a:t>
            </a:r>
            <a:r>
              <a:rPr lang="en-US" sz="1200" dirty="0">
                <a:solidFill>
                  <a:schemeClr val="bg1"/>
                </a:solidFill>
                <a:effectLst/>
                <a:latin typeface="Times New Roman" panose="02020603050405020304" pitchFamily="18" charset="0"/>
              </a:rPr>
              <a:t>, vol. 34, no. 3, pp. 288–313, Jan. 2015,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https://doi.org/10.1177/0278364914551773.</a:t>
            </a:r>
          </a:p>
        </p:txBody>
      </p:sp>
    </p:spTree>
    <p:extLst>
      <p:ext uri="{BB962C8B-B14F-4D97-AF65-F5344CB8AC3E}">
        <p14:creationId xmlns:p14="http://schemas.microsoft.com/office/powerpoint/2010/main" val="13310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CE41A-4D46-A3BE-4D85-D962DC6EE457}"/>
              </a:ext>
            </a:extLst>
          </p:cNvPr>
          <p:cNvSpPr>
            <a:spLocks noGrp="1"/>
          </p:cNvSpPr>
          <p:nvPr>
            <p:ph idx="1"/>
          </p:nvPr>
        </p:nvSpPr>
        <p:spPr>
          <a:xfrm>
            <a:off x="0" y="1371600"/>
            <a:ext cx="7848600" cy="4648200"/>
          </a:xfrm>
        </p:spPr>
        <p:txBody>
          <a:bodyPr>
            <a:normAutofit/>
          </a:bodyPr>
          <a:lstStyle/>
          <a:p>
            <a:r>
              <a:rPr lang="en-US" sz="2400" dirty="0"/>
              <a:t>Enhanced Pedestrian Navigation Based on Course Angle Error Estimation Using Cascaded Kalman Filters [6]</a:t>
            </a:r>
          </a:p>
          <a:p>
            <a:pPr lvl="1"/>
            <a:r>
              <a:rPr lang="en-US" sz="2400" dirty="0"/>
              <a:t>IMU to estimate pedestrian pose</a:t>
            </a:r>
          </a:p>
          <a:p>
            <a:pPr lvl="2"/>
            <a:r>
              <a:rPr lang="en-US" sz="2000" dirty="0"/>
              <a:t>INS-PDR-EKF</a:t>
            </a:r>
          </a:p>
          <a:p>
            <a:pPr lvl="2"/>
            <a:r>
              <a:rPr lang="en-US" sz="2000" dirty="0"/>
              <a:t>Magnetometer course correction</a:t>
            </a:r>
          </a:p>
          <a:p>
            <a:pPr lvl="1"/>
            <a:r>
              <a:rPr lang="en-US" sz="2400" dirty="0"/>
              <a:t>Cascaded KF framework</a:t>
            </a:r>
          </a:p>
        </p:txBody>
      </p:sp>
      <p:sp>
        <p:nvSpPr>
          <p:cNvPr id="3" name="Title 2">
            <a:extLst>
              <a:ext uri="{FF2B5EF4-FFF2-40B4-BE49-F238E27FC236}">
                <a16:creationId xmlns:a16="http://schemas.microsoft.com/office/drawing/2014/main" id="{01A6843E-09C9-EE13-0865-6B1DE621025B}"/>
              </a:ext>
            </a:extLst>
          </p:cNvPr>
          <p:cNvSpPr>
            <a:spLocks noGrp="1"/>
          </p:cNvSpPr>
          <p:nvPr>
            <p:ph type="title"/>
          </p:nvPr>
        </p:nvSpPr>
        <p:spPr/>
        <p:txBody>
          <a:bodyPr/>
          <a:lstStyle/>
          <a:p>
            <a:r>
              <a:rPr lang="en-US" dirty="0"/>
              <a:t>Previous Work</a:t>
            </a:r>
          </a:p>
        </p:txBody>
      </p:sp>
      <p:sp>
        <p:nvSpPr>
          <p:cNvPr id="5" name="TextBox 4">
            <a:extLst>
              <a:ext uri="{FF2B5EF4-FFF2-40B4-BE49-F238E27FC236}">
                <a16:creationId xmlns:a16="http://schemas.microsoft.com/office/drawing/2014/main" id="{0102B641-0B76-D1ED-A852-756E529057C9}"/>
              </a:ext>
            </a:extLst>
          </p:cNvPr>
          <p:cNvSpPr txBox="1"/>
          <p:nvPr/>
        </p:nvSpPr>
        <p:spPr>
          <a:xfrm>
            <a:off x="201038" y="6273118"/>
            <a:ext cx="8839200" cy="461665"/>
          </a:xfrm>
          <a:prstGeom prst="rect">
            <a:avLst/>
          </a:prstGeom>
          <a:noFill/>
        </p:spPr>
        <p:txBody>
          <a:bodyPr wrap="square">
            <a:spAutoFit/>
          </a:bodyPr>
          <a:lstStyle/>
          <a:p>
            <a:r>
              <a:rPr lang="en-US" sz="1200" dirty="0">
                <a:solidFill>
                  <a:schemeClr val="bg1"/>
                </a:solidFill>
                <a:effectLst/>
                <a:latin typeface="Times New Roman" panose="02020603050405020304" pitchFamily="18" charset="0"/>
              </a:rPr>
              <a:t>[6] J. Song and C. Park, “Enhanced Pedestrian Navigation Based on Course Angle Error Estimation Using Cascaded Kalman Filters,” </a:t>
            </a:r>
            <a:r>
              <a:rPr lang="en-US" sz="1200" i="1" dirty="0">
                <a:solidFill>
                  <a:schemeClr val="bg1"/>
                </a:solidFill>
                <a:effectLst/>
                <a:latin typeface="Times New Roman" panose="02020603050405020304" pitchFamily="18" charset="0"/>
              </a:rPr>
              <a:t>Sensors</a:t>
            </a:r>
            <a:r>
              <a:rPr lang="en-US" sz="1200" dirty="0">
                <a:solidFill>
                  <a:schemeClr val="bg1"/>
                </a:solidFill>
                <a:effectLst/>
                <a:latin typeface="Times New Roman" panose="02020603050405020304" pitchFamily="18" charset="0"/>
              </a:rPr>
              <a:t>, vol. 18, no. 4, p. 1281, Apr. 2018, </a:t>
            </a:r>
            <a:r>
              <a:rPr lang="en-US" sz="1200" dirty="0" err="1">
                <a:solidFill>
                  <a:schemeClr val="bg1"/>
                </a:solidFill>
                <a:effectLst/>
                <a:latin typeface="Times New Roman" panose="02020603050405020304" pitchFamily="18" charset="0"/>
              </a:rPr>
              <a:t>doi</a:t>
            </a:r>
            <a:r>
              <a:rPr lang="en-US" sz="1200" dirty="0">
                <a:solidFill>
                  <a:schemeClr val="bg1"/>
                </a:solidFill>
                <a:effectLst/>
                <a:latin typeface="Times New Roman" panose="02020603050405020304" pitchFamily="18" charset="0"/>
              </a:rPr>
              <a:t>: https://doi.org/10.3390/s18041281.</a:t>
            </a:r>
          </a:p>
        </p:txBody>
      </p:sp>
      <p:pic>
        <p:nvPicPr>
          <p:cNvPr id="5122" name="Picture 2" descr="Sensors 18 01281 g008 550">
            <a:extLst>
              <a:ext uri="{FF2B5EF4-FFF2-40B4-BE49-F238E27FC236}">
                <a16:creationId xmlns:a16="http://schemas.microsoft.com/office/drawing/2014/main" id="{B76DC439-ABDB-81CB-58FC-3C8E336C6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99471"/>
            <a:ext cx="3962400" cy="327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9068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42995</TotalTime>
  <Words>3350</Words>
  <Application>Microsoft Office PowerPoint</Application>
  <PresentationFormat>On-screen Show (4:3)</PresentationFormat>
  <Paragraphs>288</Paragraphs>
  <Slides>35</Slides>
  <Notes>29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Myriad Pro</vt:lpstr>
      <vt:lpstr>Times New Roman</vt:lpstr>
      <vt:lpstr>Arial</vt:lpstr>
      <vt:lpstr>Calibri</vt:lpstr>
      <vt:lpstr>1_Office Theme</vt:lpstr>
      <vt:lpstr>MAGNETOMETER-LESS STATE-ESTIMATION OF A MOBILE ROBOT USING CASCADED KALMAN FILTERS</vt:lpstr>
      <vt:lpstr>Outline</vt:lpstr>
      <vt:lpstr>Background</vt:lpstr>
      <vt:lpstr>Background</vt:lpstr>
      <vt:lpstr>Motivation</vt:lpstr>
      <vt:lpstr>Previous Work</vt:lpstr>
      <vt:lpstr>Previous Work</vt:lpstr>
      <vt:lpstr>Previous Work</vt:lpstr>
      <vt:lpstr>Previous Work</vt:lpstr>
      <vt:lpstr>Objectives</vt:lpstr>
      <vt:lpstr>Kalman Filter Review</vt:lpstr>
      <vt:lpstr>Kalman Filter Review</vt:lpstr>
      <vt:lpstr>Kalman Filter Review</vt:lpstr>
      <vt:lpstr>Overall Framework</vt:lpstr>
      <vt:lpstr>Preprocessing: NMNI</vt:lpstr>
      <vt:lpstr>Preprocessing: NDZTA</vt:lpstr>
      <vt:lpstr>Pre-processing: Complementary Filter</vt:lpstr>
      <vt:lpstr>1st Kalman Filter (Mobile Robot): Process Model</vt:lpstr>
      <vt:lpstr>1st Kalman Filter (Mobile Robot): Measurement Model</vt:lpstr>
      <vt:lpstr>Overall Framework</vt:lpstr>
      <vt:lpstr>2nd Kalman Filter (IMU): Process Model</vt:lpstr>
      <vt:lpstr>2nd Kalman Filter (IMU): Measurement Model</vt:lpstr>
      <vt:lpstr>Simulation Results</vt:lpstr>
      <vt:lpstr>Simulation Results</vt:lpstr>
      <vt:lpstr>Simulation Results</vt:lpstr>
      <vt:lpstr>Simulation Results</vt:lpstr>
      <vt:lpstr>Simulation Results</vt:lpstr>
      <vt:lpstr>Simulation Results</vt:lpstr>
      <vt:lpstr>Remaining Work</vt:lpstr>
      <vt:lpstr>Optional Sensor Block</vt:lpstr>
      <vt:lpstr>Gazebo Development</vt:lpstr>
      <vt:lpstr>Physical implementation</vt:lpstr>
      <vt:lpstr>Physical Implementation</vt:lpstr>
      <vt:lpstr>Potential Challenges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Tai Le</cp:lastModifiedBy>
  <cp:revision>338</cp:revision>
  <dcterms:created xsi:type="dcterms:W3CDTF">2010-05-18T23:17:18Z</dcterms:created>
  <dcterms:modified xsi:type="dcterms:W3CDTF">2023-10-13T04:19:53Z</dcterms:modified>
</cp:coreProperties>
</file>